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2" r:id="rId1"/>
    <p:sldMasterId id="2147483736" r:id="rId2"/>
    <p:sldMasterId id="2147483744" r:id="rId3"/>
    <p:sldMasterId id="2147483750" r:id="rId4"/>
  </p:sldMasterIdLst>
  <p:notesMasterIdLst>
    <p:notesMasterId r:id="rId61"/>
  </p:notesMasterIdLst>
  <p:sldIdLst>
    <p:sldId id="317" r:id="rId5"/>
    <p:sldId id="318" r:id="rId6"/>
    <p:sldId id="319" r:id="rId7"/>
    <p:sldId id="320" r:id="rId8"/>
    <p:sldId id="325" r:id="rId9"/>
    <p:sldId id="322" r:id="rId10"/>
    <p:sldId id="321" r:id="rId11"/>
    <p:sldId id="328" r:id="rId12"/>
    <p:sldId id="324" r:id="rId13"/>
    <p:sldId id="326" r:id="rId14"/>
    <p:sldId id="327" r:id="rId15"/>
    <p:sldId id="329" r:id="rId16"/>
    <p:sldId id="330" r:id="rId17"/>
    <p:sldId id="331" r:id="rId18"/>
    <p:sldId id="332" r:id="rId19"/>
    <p:sldId id="333" r:id="rId20"/>
    <p:sldId id="334" r:id="rId21"/>
    <p:sldId id="335" r:id="rId22"/>
    <p:sldId id="336" r:id="rId23"/>
    <p:sldId id="337" r:id="rId24"/>
    <p:sldId id="372" r:id="rId25"/>
    <p:sldId id="338" r:id="rId26"/>
    <p:sldId id="339" r:id="rId27"/>
    <p:sldId id="340" r:id="rId28"/>
    <p:sldId id="341" r:id="rId29"/>
    <p:sldId id="342" r:id="rId30"/>
    <p:sldId id="343" r:id="rId31"/>
    <p:sldId id="344" r:id="rId32"/>
    <p:sldId id="345" r:id="rId33"/>
    <p:sldId id="346" r:id="rId34"/>
    <p:sldId id="347" r:id="rId35"/>
    <p:sldId id="348" r:id="rId36"/>
    <p:sldId id="350" r:id="rId37"/>
    <p:sldId id="323" r:id="rId38"/>
    <p:sldId id="351" r:id="rId39"/>
    <p:sldId id="352" r:id="rId40"/>
    <p:sldId id="353" r:id="rId41"/>
    <p:sldId id="354" r:id="rId42"/>
    <p:sldId id="355" r:id="rId43"/>
    <p:sldId id="356" r:id="rId44"/>
    <p:sldId id="357" r:id="rId45"/>
    <p:sldId id="358" r:id="rId46"/>
    <p:sldId id="359" r:id="rId47"/>
    <p:sldId id="360" r:id="rId48"/>
    <p:sldId id="361" r:id="rId49"/>
    <p:sldId id="362" r:id="rId50"/>
    <p:sldId id="363" r:id="rId51"/>
    <p:sldId id="364" r:id="rId52"/>
    <p:sldId id="365" r:id="rId53"/>
    <p:sldId id="366" r:id="rId54"/>
    <p:sldId id="367" r:id="rId55"/>
    <p:sldId id="368" r:id="rId56"/>
    <p:sldId id="369" r:id="rId57"/>
    <p:sldId id="370" r:id="rId58"/>
    <p:sldId id="371" r:id="rId59"/>
    <p:sldId id="314" r:id="rId60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63" autoAdjust="0"/>
    <p:restoredTop sz="94757"/>
  </p:normalViewPr>
  <p:slideViewPr>
    <p:cSldViewPr>
      <p:cViewPr>
        <p:scale>
          <a:sx n="145" d="100"/>
          <a:sy n="145" d="100"/>
        </p:scale>
        <p:origin x="1432" y="8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8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60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62" Type="http://schemas.openxmlformats.org/officeDocument/2006/relationships/presProps" Target="presProp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64EC8B-444D-4A0D-8C52-B39CE736F742}" type="doc">
      <dgm:prSet loTypeId="urn:microsoft.com/office/officeart/2005/8/layout/pList2#1" loCatId="list" qsTypeId="urn:microsoft.com/office/officeart/2005/8/quickstyle/simple1" qsCatId="simple" csTypeId="urn:microsoft.com/office/officeart/2005/8/colors/colorful5" csCatId="colorful" phldr="1"/>
      <dgm:spPr/>
    </dgm:pt>
    <dgm:pt modelId="{A380CB6F-BA30-44E0-A229-9C021478CB55}">
      <dgm:prSet phldrT="[Текст]"/>
      <dgm:spPr/>
      <dgm:t>
        <a:bodyPr/>
        <a:lstStyle/>
        <a:p>
          <a:r>
            <a:rPr lang="ru-RU" dirty="0" smtClean="0"/>
            <a:t>Водопадные</a:t>
          </a:r>
          <a:endParaRPr lang="ru-RU" dirty="0"/>
        </a:p>
      </dgm:t>
    </dgm:pt>
    <dgm:pt modelId="{FFE7C2AB-97B8-45F7-B92D-2860E5EDC66E}" type="parTrans" cxnId="{1016E44C-1CED-401E-9A85-D3CE0E046769}">
      <dgm:prSet/>
      <dgm:spPr/>
      <dgm:t>
        <a:bodyPr/>
        <a:lstStyle/>
        <a:p>
          <a:endParaRPr lang="ru-RU"/>
        </a:p>
      </dgm:t>
    </dgm:pt>
    <dgm:pt modelId="{4AFEAFBF-E322-4A61-BC59-651BB7B8ADBF}" type="sibTrans" cxnId="{1016E44C-1CED-401E-9A85-D3CE0E046769}">
      <dgm:prSet/>
      <dgm:spPr/>
      <dgm:t>
        <a:bodyPr/>
        <a:lstStyle/>
        <a:p>
          <a:endParaRPr lang="ru-RU"/>
        </a:p>
      </dgm:t>
    </dgm:pt>
    <dgm:pt modelId="{54ED4845-4191-4735-A6E1-CE7999248254}">
      <dgm:prSet/>
      <dgm:spPr/>
      <dgm:t>
        <a:bodyPr/>
        <a:lstStyle/>
        <a:p>
          <a:r>
            <a:rPr lang="ru-RU" dirty="0" smtClean="0"/>
            <a:t>Итеративные</a:t>
          </a:r>
          <a:endParaRPr lang="ru-RU" dirty="0"/>
        </a:p>
      </dgm:t>
    </dgm:pt>
    <dgm:pt modelId="{5D85F71C-6A86-452C-9326-54E6FB20D256}" type="parTrans" cxnId="{A7181118-744E-42BF-8F67-ED6C0ADFA224}">
      <dgm:prSet/>
      <dgm:spPr/>
      <dgm:t>
        <a:bodyPr/>
        <a:lstStyle/>
        <a:p>
          <a:endParaRPr lang="ru-RU"/>
        </a:p>
      </dgm:t>
    </dgm:pt>
    <dgm:pt modelId="{37EB7BAF-7537-4C99-838B-7FE039ECD004}" type="sibTrans" cxnId="{A7181118-744E-42BF-8F67-ED6C0ADFA224}">
      <dgm:prSet/>
      <dgm:spPr/>
      <dgm:t>
        <a:bodyPr/>
        <a:lstStyle/>
        <a:p>
          <a:endParaRPr lang="ru-RU"/>
        </a:p>
      </dgm:t>
    </dgm:pt>
    <dgm:pt modelId="{CD59CE54-647A-49E6-AA66-DE95BF330C9A}" type="pres">
      <dgm:prSet presAssocID="{C564EC8B-444D-4A0D-8C52-B39CE736F742}" presName="Name0" presStyleCnt="0">
        <dgm:presLayoutVars>
          <dgm:dir/>
          <dgm:resizeHandles val="exact"/>
        </dgm:presLayoutVars>
      </dgm:prSet>
      <dgm:spPr/>
    </dgm:pt>
    <dgm:pt modelId="{17099FAE-C85C-4771-A8C0-8F7E9D0057CE}" type="pres">
      <dgm:prSet presAssocID="{C564EC8B-444D-4A0D-8C52-B39CE736F742}" presName="bkgdShp" presStyleLbl="alignAccFollowNode1" presStyleIdx="0" presStyleCnt="1" custScaleY="155862"/>
      <dgm:spPr/>
    </dgm:pt>
    <dgm:pt modelId="{9592E8B8-36A2-49BD-8439-B5277B939C1A}" type="pres">
      <dgm:prSet presAssocID="{C564EC8B-444D-4A0D-8C52-B39CE736F742}" presName="linComp" presStyleCnt="0"/>
      <dgm:spPr/>
    </dgm:pt>
    <dgm:pt modelId="{7329C375-79E3-4CE8-84DF-FE10F563149C}" type="pres">
      <dgm:prSet presAssocID="{A380CB6F-BA30-44E0-A229-9C021478CB55}" presName="compNode" presStyleCnt="0"/>
      <dgm:spPr/>
    </dgm:pt>
    <dgm:pt modelId="{136D7C31-893C-4173-8B27-7284C4D6278E}" type="pres">
      <dgm:prSet presAssocID="{A380CB6F-BA30-44E0-A229-9C021478CB55}" presName="node" presStyleLbl="node1" presStyleIdx="0" presStyleCnt="2" custScaleY="63142" custLinFactNeighborY="-1047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4253375-8C3A-4A70-9742-A73716EA62AD}" type="pres">
      <dgm:prSet presAssocID="{A380CB6F-BA30-44E0-A229-9C021478CB55}" presName="invisiNode" presStyleLbl="node1" presStyleIdx="0" presStyleCnt="2"/>
      <dgm:spPr/>
    </dgm:pt>
    <dgm:pt modelId="{272DCA08-4CE0-45BE-B169-98B9BAAF1C72}" type="pres">
      <dgm:prSet presAssocID="{A380CB6F-BA30-44E0-A229-9C021478CB55}" presName="imagNode" presStyleLbl="fgImgPlace1" presStyleIdx="0" presStyleCnt="2" custScaleY="185305" custLinFactNeighborY="-26142"/>
      <dgm:spPr/>
    </dgm:pt>
    <dgm:pt modelId="{530C9252-83AE-49A1-B3AD-BF136AA7BBD1}" type="pres">
      <dgm:prSet presAssocID="{4AFEAFBF-E322-4A61-BC59-651BB7B8ADBF}" presName="sibTrans" presStyleLbl="sibTrans2D1" presStyleIdx="0" presStyleCnt="0"/>
      <dgm:spPr/>
      <dgm:t>
        <a:bodyPr/>
        <a:lstStyle/>
        <a:p>
          <a:endParaRPr lang="ru-RU"/>
        </a:p>
      </dgm:t>
    </dgm:pt>
    <dgm:pt modelId="{3AD59547-9AED-4EE3-98D8-C8A7FA4FFB76}" type="pres">
      <dgm:prSet presAssocID="{54ED4845-4191-4735-A6E1-CE7999248254}" presName="compNode" presStyleCnt="0"/>
      <dgm:spPr/>
    </dgm:pt>
    <dgm:pt modelId="{092E9804-18A4-4ED0-8333-80933278D14C}" type="pres">
      <dgm:prSet presAssocID="{54ED4845-4191-4735-A6E1-CE7999248254}" presName="node" presStyleLbl="node1" presStyleIdx="1" presStyleCnt="2" custScaleY="63301" custLinFactNeighborY="-1035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07852A2-51E8-4392-85F8-28102FB1FE62}" type="pres">
      <dgm:prSet presAssocID="{54ED4845-4191-4735-A6E1-CE7999248254}" presName="invisiNode" presStyleLbl="node1" presStyleIdx="1" presStyleCnt="2"/>
      <dgm:spPr/>
    </dgm:pt>
    <dgm:pt modelId="{E9A63523-6565-4E3C-A717-E4517630FA4A}" type="pres">
      <dgm:prSet presAssocID="{54ED4845-4191-4735-A6E1-CE7999248254}" presName="imagNode" presStyleLbl="fgImgPlace1" presStyleIdx="1" presStyleCnt="2" custScaleY="185305" custLinFactNeighborY="-26076"/>
      <dgm:spPr/>
    </dgm:pt>
  </dgm:ptLst>
  <dgm:cxnLst>
    <dgm:cxn modelId="{D5833CDE-3BB6-E64A-AA04-4A890A43A19D}" type="presOf" srcId="{A380CB6F-BA30-44E0-A229-9C021478CB55}" destId="{136D7C31-893C-4173-8B27-7284C4D6278E}" srcOrd="0" destOrd="0" presId="urn:microsoft.com/office/officeart/2005/8/layout/pList2#1"/>
    <dgm:cxn modelId="{4D202C3C-2FB0-E144-A9D8-41886A9F8E7F}" type="presOf" srcId="{54ED4845-4191-4735-A6E1-CE7999248254}" destId="{092E9804-18A4-4ED0-8333-80933278D14C}" srcOrd="0" destOrd="0" presId="urn:microsoft.com/office/officeart/2005/8/layout/pList2#1"/>
    <dgm:cxn modelId="{1FCC3597-B5C2-B34C-B250-370DD297D8F2}" type="presOf" srcId="{4AFEAFBF-E322-4A61-BC59-651BB7B8ADBF}" destId="{530C9252-83AE-49A1-B3AD-BF136AA7BBD1}" srcOrd="0" destOrd="0" presId="urn:microsoft.com/office/officeart/2005/8/layout/pList2#1"/>
    <dgm:cxn modelId="{1016E44C-1CED-401E-9A85-D3CE0E046769}" srcId="{C564EC8B-444D-4A0D-8C52-B39CE736F742}" destId="{A380CB6F-BA30-44E0-A229-9C021478CB55}" srcOrd="0" destOrd="0" parTransId="{FFE7C2AB-97B8-45F7-B92D-2860E5EDC66E}" sibTransId="{4AFEAFBF-E322-4A61-BC59-651BB7B8ADBF}"/>
    <dgm:cxn modelId="{57B369B3-C972-3947-8D4A-334BFFC696D8}" type="presOf" srcId="{C564EC8B-444D-4A0D-8C52-B39CE736F742}" destId="{CD59CE54-647A-49E6-AA66-DE95BF330C9A}" srcOrd="0" destOrd="0" presId="urn:microsoft.com/office/officeart/2005/8/layout/pList2#1"/>
    <dgm:cxn modelId="{A7181118-744E-42BF-8F67-ED6C0ADFA224}" srcId="{C564EC8B-444D-4A0D-8C52-B39CE736F742}" destId="{54ED4845-4191-4735-A6E1-CE7999248254}" srcOrd="1" destOrd="0" parTransId="{5D85F71C-6A86-452C-9326-54E6FB20D256}" sibTransId="{37EB7BAF-7537-4C99-838B-7FE039ECD004}"/>
    <dgm:cxn modelId="{2CE937A3-6421-3E46-970F-8D8D97426B01}" type="presParOf" srcId="{CD59CE54-647A-49E6-AA66-DE95BF330C9A}" destId="{17099FAE-C85C-4771-A8C0-8F7E9D0057CE}" srcOrd="0" destOrd="0" presId="urn:microsoft.com/office/officeart/2005/8/layout/pList2#1"/>
    <dgm:cxn modelId="{954BA493-8C7B-7640-AF38-843494FE3BFE}" type="presParOf" srcId="{CD59CE54-647A-49E6-AA66-DE95BF330C9A}" destId="{9592E8B8-36A2-49BD-8439-B5277B939C1A}" srcOrd="1" destOrd="0" presId="urn:microsoft.com/office/officeart/2005/8/layout/pList2#1"/>
    <dgm:cxn modelId="{F8D1F11E-2C6B-704A-A1EB-FBB16D28B3BE}" type="presParOf" srcId="{9592E8B8-36A2-49BD-8439-B5277B939C1A}" destId="{7329C375-79E3-4CE8-84DF-FE10F563149C}" srcOrd="0" destOrd="0" presId="urn:microsoft.com/office/officeart/2005/8/layout/pList2#1"/>
    <dgm:cxn modelId="{20B8907B-8370-804F-BFCB-4DC907018ED0}" type="presParOf" srcId="{7329C375-79E3-4CE8-84DF-FE10F563149C}" destId="{136D7C31-893C-4173-8B27-7284C4D6278E}" srcOrd="0" destOrd="0" presId="urn:microsoft.com/office/officeart/2005/8/layout/pList2#1"/>
    <dgm:cxn modelId="{86201480-736B-184A-BB8F-A4B7661DE8EE}" type="presParOf" srcId="{7329C375-79E3-4CE8-84DF-FE10F563149C}" destId="{24253375-8C3A-4A70-9742-A73716EA62AD}" srcOrd="1" destOrd="0" presId="urn:microsoft.com/office/officeart/2005/8/layout/pList2#1"/>
    <dgm:cxn modelId="{DAA820D3-CB84-D740-86AA-2F9160622C80}" type="presParOf" srcId="{7329C375-79E3-4CE8-84DF-FE10F563149C}" destId="{272DCA08-4CE0-45BE-B169-98B9BAAF1C72}" srcOrd="2" destOrd="0" presId="urn:microsoft.com/office/officeart/2005/8/layout/pList2#1"/>
    <dgm:cxn modelId="{67BC1F2C-BCEC-A44A-AE07-EFEAECABC5BD}" type="presParOf" srcId="{9592E8B8-36A2-49BD-8439-B5277B939C1A}" destId="{530C9252-83AE-49A1-B3AD-BF136AA7BBD1}" srcOrd="1" destOrd="0" presId="urn:microsoft.com/office/officeart/2005/8/layout/pList2#1"/>
    <dgm:cxn modelId="{A9391996-CA3F-294F-8A8A-8FCACFD0F675}" type="presParOf" srcId="{9592E8B8-36A2-49BD-8439-B5277B939C1A}" destId="{3AD59547-9AED-4EE3-98D8-C8A7FA4FFB76}" srcOrd="2" destOrd="0" presId="urn:microsoft.com/office/officeart/2005/8/layout/pList2#1"/>
    <dgm:cxn modelId="{1BF77E63-16CC-3949-A72B-34ED6529FE35}" type="presParOf" srcId="{3AD59547-9AED-4EE3-98D8-C8A7FA4FFB76}" destId="{092E9804-18A4-4ED0-8333-80933278D14C}" srcOrd="0" destOrd="0" presId="urn:microsoft.com/office/officeart/2005/8/layout/pList2#1"/>
    <dgm:cxn modelId="{6CA2209F-1E61-2246-98EC-406D1B89CFFF}" type="presParOf" srcId="{3AD59547-9AED-4EE3-98D8-C8A7FA4FFB76}" destId="{F07852A2-51E8-4392-85F8-28102FB1FE62}" srcOrd="1" destOrd="0" presId="urn:microsoft.com/office/officeart/2005/8/layout/pList2#1"/>
    <dgm:cxn modelId="{07CA96CA-CDD3-6449-ACFD-9A170200E304}" type="presParOf" srcId="{3AD59547-9AED-4EE3-98D8-C8A7FA4FFB76}" destId="{E9A63523-6565-4E3C-A717-E4517630FA4A}" srcOrd="2" destOrd="0" presId="urn:microsoft.com/office/officeart/2005/8/layout/pList2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64EC8B-444D-4A0D-8C52-B39CE736F742}" type="doc">
      <dgm:prSet loTypeId="urn:microsoft.com/office/officeart/2005/8/layout/pList2#2" loCatId="list" qsTypeId="urn:microsoft.com/office/officeart/2005/8/quickstyle/simple1" qsCatId="simple" csTypeId="urn:microsoft.com/office/officeart/2005/8/colors/colorful5" csCatId="colorful" phldr="1"/>
      <dgm:spPr/>
    </dgm:pt>
    <dgm:pt modelId="{A380CB6F-BA30-44E0-A229-9C021478CB55}">
      <dgm:prSet phldrT="[Текст]"/>
      <dgm:spPr/>
      <dgm:t>
        <a:bodyPr/>
        <a:lstStyle/>
        <a:p>
          <a:r>
            <a:rPr lang="ru-RU" dirty="0" smtClean="0"/>
            <a:t>Водопадные</a:t>
          </a:r>
          <a:endParaRPr lang="ru-RU" dirty="0"/>
        </a:p>
      </dgm:t>
    </dgm:pt>
    <dgm:pt modelId="{FFE7C2AB-97B8-45F7-B92D-2860E5EDC66E}" type="parTrans" cxnId="{1016E44C-1CED-401E-9A85-D3CE0E046769}">
      <dgm:prSet/>
      <dgm:spPr/>
      <dgm:t>
        <a:bodyPr/>
        <a:lstStyle/>
        <a:p>
          <a:endParaRPr lang="ru-RU"/>
        </a:p>
      </dgm:t>
    </dgm:pt>
    <dgm:pt modelId="{4AFEAFBF-E322-4A61-BC59-651BB7B8ADBF}" type="sibTrans" cxnId="{1016E44C-1CED-401E-9A85-D3CE0E046769}">
      <dgm:prSet/>
      <dgm:spPr/>
      <dgm:t>
        <a:bodyPr/>
        <a:lstStyle/>
        <a:p>
          <a:endParaRPr lang="ru-RU"/>
        </a:p>
      </dgm:t>
    </dgm:pt>
    <dgm:pt modelId="{54ED4845-4191-4735-A6E1-CE7999248254}">
      <dgm:prSet/>
      <dgm:spPr/>
      <dgm:t>
        <a:bodyPr/>
        <a:lstStyle/>
        <a:p>
          <a:r>
            <a:rPr lang="ru-RU" dirty="0" smtClean="0"/>
            <a:t>Итеративные</a:t>
          </a:r>
          <a:endParaRPr lang="ru-RU" dirty="0"/>
        </a:p>
      </dgm:t>
    </dgm:pt>
    <dgm:pt modelId="{5D85F71C-6A86-452C-9326-54E6FB20D256}" type="parTrans" cxnId="{A7181118-744E-42BF-8F67-ED6C0ADFA224}">
      <dgm:prSet/>
      <dgm:spPr/>
      <dgm:t>
        <a:bodyPr/>
        <a:lstStyle/>
        <a:p>
          <a:endParaRPr lang="ru-RU"/>
        </a:p>
      </dgm:t>
    </dgm:pt>
    <dgm:pt modelId="{37EB7BAF-7537-4C99-838B-7FE039ECD004}" type="sibTrans" cxnId="{A7181118-744E-42BF-8F67-ED6C0ADFA224}">
      <dgm:prSet/>
      <dgm:spPr/>
      <dgm:t>
        <a:bodyPr/>
        <a:lstStyle/>
        <a:p>
          <a:endParaRPr lang="ru-RU"/>
        </a:p>
      </dgm:t>
    </dgm:pt>
    <dgm:pt modelId="{CD59CE54-647A-49E6-AA66-DE95BF330C9A}" type="pres">
      <dgm:prSet presAssocID="{C564EC8B-444D-4A0D-8C52-B39CE736F742}" presName="Name0" presStyleCnt="0">
        <dgm:presLayoutVars>
          <dgm:dir/>
          <dgm:resizeHandles val="exact"/>
        </dgm:presLayoutVars>
      </dgm:prSet>
      <dgm:spPr/>
    </dgm:pt>
    <dgm:pt modelId="{17099FAE-C85C-4771-A8C0-8F7E9D0057CE}" type="pres">
      <dgm:prSet presAssocID="{C564EC8B-444D-4A0D-8C52-B39CE736F742}" presName="bkgdShp" presStyleLbl="alignAccFollowNode1" presStyleIdx="0" presStyleCnt="1" custScaleY="155862"/>
      <dgm:spPr/>
    </dgm:pt>
    <dgm:pt modelId="{9592E8B8-36A2-49BD-8439-B5277B939C1A}" type="pres">
      <dgm:prSet presAssocID="{C564EC8B-444D-4A0D-8C52-B39CE736F742}" presName="linComp" presStyleCnt="0"/>
      <dgm:spPr/>
    </dgm:pt>
    <dgm:pt modelId="{7329C375-79E3-4CE8-84DF-FE10F563149C}" type="pres">
      <dgm:prSet presAssocID="{A380CB6F-BA30-44E0-A229-9C021478CB55}" presName="compNode" presStyleCnt="0"/>
      <dgm:spPr/>
    </dgm:pt>
    <dgm:pt modelId="{136D7C31-893C-4173-8B27-7284C4D6278E}" type="pres">
      <dgm:prSet presAssocID="{A380CB6F-BA30-44E0-A229-9C021478CB55}" presName="node" presStyleLbl="node1" presStyleIdx="0" presStyleCnt="2" custScaleY="63142" custLinFactNeighborY="-1047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4253375-8C3A-4A70-9742-A73716EA62AD}" type="pres">
      <dgm:prSet presAssocID="{A380CB6F-BA30-44E0-A229-9C021478CB55}" presName="invisiNode" presStyleLbl="node1" presStyleIdx="0" presStyleCnt="2"/>
      <dgm:spPr/>
    </dgm:pt>
    <dgm:pt modelId="{272DCA08-4CE0-45BE-B169-98B9BAAF1C72}" type="pres">
      <dgm:prSet presAssocID="{A380CB6F-BA30-44E0-A229-9C021478CB55}" presName="imagNode" presStyleLbl="fgImgPlace1" presStyleIdx="0" presStyleCnt="2" custScaleY="185305" custLinFactNeighborY="-26142"/>
      <dgm:spPr/>
    </dgm:pt>
    <dgm:pt modelId="{530C9252-83AE-49A1-B3AD-BF136AA7BBD1}" type="pres">
      <dgm:prSet presAssocID="{4AFEAFBF-E322-4A61-BC59-651BB7B8ADBF}" presName="sibTrans" presStyleLbl="sibTrans2D1" presStyleIdx="0" presStyleCnt="0"/>
      <dgm:spPr/>
      <dgm:t>
        <a:bodyPr/>
        <a:lstStyle/>
        <a:p>
          <a:endParaRPr lang="ru-RU"/>
        </a:p>
      </dgm:t>
    </dgm:pt>
    <dgm:pt modelId="{3AD59547-9AED-4EE3-98D8-C8A7FA4FFB76}" type="pres">
      <dgm:prSet presAssocID="{54ED4845-4191-4735-A6E1-CE7999248254}" presName="compNode" presStyleCnt="0"/>
      <dgm:spPr/>
    </dgm:pt>
    <dgm:pt modelId="{092E9804-18A4-4ED0-8333-80933278D14C}" type="pres">
      <dgm:prSet presAssocID="{54ED4845-4191-4735-A6E1-CE7999248254}" presName="node" presStyleLbl="node1" presStyleIdx="1" presStyleCnt="2" custScaleY="63301" custLinFactNeighborY="-1035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07852A2-51E8-4392-85F8-28102FB1FE62}" type="pres">
      <dgm:prSet presAssocID="{54ED4845-4191-4735-A6E1-CE7999248254}" presName="invisiNode" presStyleLbl="node1" presStyleIdx="1" presStyleCnt="2"/>
      <dgm:spPr/>
    </dgm:pt>
    <dgm:pt modelId="{E9A63523-6565-4E3C-A717-E4517630FA4A}" type="pres">
      <dgm:prSet presAssocID="{54ED4845-4191-4735-A6E1-CE7999248254}" presName="imagNode" presStyleLbl="fgImgPlace1" presStyleIdx="1" presStyleCnt="2" custScaleY="185305" custLinFactNeighborY="-26076"/>
      <dgm:spPr/>
    </dgm:pt>
  </dgm:ptLst>
  <dgm:cxnLst>
    <dgm:cxn modelId="{1016E44C-1CED-401E-9A85-D3CE0E046769}" srcId="{C564EC8B-444D-4A0D-8C52-B39CE736F742}" destId="{A380CB6F-BA30-44E0-A229-9C021478CB55}" srcOrd="0" destOrd="0" parTransId="{FFE7C2AB-97B8-45F7-B92D-2860E5EDC66E}" sibTransId="{4AFEAFBF-E322-4A61-BC59-651BB7B8ADBF}"/>
    <dgm:cxn modelId="{B3DFA948-09A8-F54E-8C8F-938EE22F09B7}" type="presOf" srcId="{C564EC8B-444D-4A0D-8C52-B39CE736F742}" destId="{CD59CE54-647A-49E6-AA66-DE95BF330C9A}" srcOrd="0" destOrd="0" presId="urn:microsoft.com/office/officeart/2005/8/layout/pList2#2"/>
    <dgm:cxn modelId="{84D23E0E-0EE3-894D-881A-A9BFD12D48C7}" type="presOf" srcId="{4AFEAFBF-E322-4A61-BC59-651BB7B8ADBF}" destId="{530C9252-83AE-49A1-B3AD-BF136AA7BBD1}" srcOrd="0" destOrd="0" presId="urn:microsoft.com/office/officeart/2005/8/layout/pList2#2"/>
    <dgm:cxn modelId="{DFA0008E-FF21-5944-B192-131CAF0618FE}" type="presOf" srcId="{A380CB6F-BA30-44E0-A229-9C021478CB55}" destId="{136D7C31-893C-4173-8B27-7284C4D6278E}" srcOrd="0" destOrd="0" presId="urn:microsoft.com/office/officeart/2005/8/layout/pList2#2"/>
    <dgm:cxn modelId="{FBBA573A-1E8F-6947-9988-E8F81CC95545}" type="presOf" srcId="{54ED4845-4191-4735-A6E1-CE7999248254}" destId="{092E9804-18A4-4ED0-8333-80933278D14C}" srcOrd="0" destOrd="0" presId="urn:microsoft.com/office/officeart/2005/8/layout/pList2#2"/>
    <dgm:cxn modelId="{A7181118-744E-42BF-8F67-ED6C0ADFA224}" srcId="{C564EC8B-444D-4A0D-8C52-B39CE736F742}" destId="{54ED4845-4191-4735-A6E1-CE7999248254}" srcOrd="1" destOrd="0" parTransId="{5D85F71C-6A86-452C-9326-54E6FB20D256}" sibTransId="{37EB7BAF-7537-4C99-838B-7FE039ECD004}"/>
    <dgm:cxn modelId="{8944CEE1-239D-4E47-B76E-CC2422F88EFA}" type="presParOf" srcId="{CD59CE54-647A-49E6-AA66-DE95BF330C9A}" destId="{17099FAE-C85C-4771-A8C0-8F7E9D0057CE}" srcOrd="0" destOrd="0" presId="urn:microsoft.com/office/officeart/2005/8/layout/pList2#2"/>
    <dgm:cxn modelId="{6015A3A1-71CC-4047-963B-28AD17B64049}" type="presParOf" srcId="{CD59CE54-647A-49E6-AA66-DE95BF330C9A}" destId="{9592E8B8-36A2-49BD-8439-B5277B939C1A}" srcOrd="1" destOrd="0" presId="urn:microsoft.com/office/officeart/2005/8/layout/pList2#2"/>
    <dgm:cxn modelId="{F839AFBB-B420-4D42-878A-8DECC9BD7E71}" type="presParOf" srcId="{9592E8B8-36A2-49BD-8439-B5277B939C1A}" destId="{7329C375-79E3-4CE8-84DF-FE10F563149C}" srcOrd="0" destOrd="0" presId="urn:microsoft.com/office/officeart/2005/8/layout/pList2#2"/>
    <dgm:cxn modelId="{6B62380A-002A-D14B-8F4D-179A4A974DD4}" type="presParOf" srcId="{7329C375-79E3-4CE8-84DF-FE10F563149C}" destId="{136D7C31-893C-4173-8B27-7284C4D6278E}" srcOrd="0" destOrd="0" presId="urn:microsoft.com/office/officeart/2005/8/layout/pList2#2"/>
    <dgm:cxn modelId="{7FDB0C6E-191A-8146-B24D-7E63A63AC63B}" type="presParOf" srcId="{7329C375-79E3-4CE8-84DF-FE10F563149C}" destId="{24253375-8C3A-4A70-9742-A73716EA62AD}" srcOrd="1" destOrd="0" presId="urn:microsoft.com/office/officeart/2005/8/layout/pList2#2"/>
    <dgm:cxn modelId="{FC7607D9-C127-F440-9ABE-9C6ECBAD85CE}" type="presParOf" srcId="{7329C375-79E3-4CE8-84DF-FE10F563149C}" destId="{272DCA08-4CE0-45BE-B169-98B9BAAF1C72}" srcOrd="2" destOrd="0" presId="urn:microsoft.com/office/officeart/2005/8/layout/pList2#2"/>
    <dgm:cxn modelId="{C109034C-F89D-A644-A78D-870BFCF45DF8}" type="presParOf" srcId="{9592E8B8-36A2-49BD-8439-B5277B939C1A}" destId="{530C9252-83AE-49A1-B3AD-BF136AA7BBD1}" srcOrd="1" destOrd="0" presId="urn:microsoft.com/office/officeart/2005/8/layout/pList2#2"/>
    <dgm:cxn modelId="{0F4BB6FE-C563-2D40-99E8-227F8C6D95B8}" type="presParOf" srcId="{9592E8B8-36A2-49BD-8439-B5277B939C1A}" destId="{3AD59547-9AED-4EE3-98D8-C8A7FA4FFB76}" srcOrd="2" destOrd="0" presId="urn:microsoft.com/office/officeart/2005/8/layout/pList2#2"/>
    <dgm:cxn modelId="{A10C4264-A6AE-6D42-B502-6ADBBA462683}" type="presParOf" srcId="{3AD59547-9AED-4EE3-98D8-C8A7FA4FFB76}" destId="{092E9804-18A4-4ED0-8333-80933278D14C}" srcOrd="0" destOrd="0" presId="urn:microsoft.com/office/officeart/2005/8/layout/pList2#2"/>
    <dgm:cxn modelId="{8EBF6BBF-88DB-764E-9C8D-1CE2EE157BDA}" type="presParOf" srcId="{3AD59547-9AED-4EE3-98D8-C8A7FA4FFB76}" destId="{F07852A2-51E8-4392-85F8-28102FB1FE62}" srcOrd="1" destOrd="0" presId="urn:microsoft.com/office/officeart/2005/8/layout/pList2#2"/>
    <dgm:cxn modelId="{F3E4F882-3C1D-804B-9934-06B9030782E9}" type="presParOf" srcId="{3AD59547-9AED-4EE3-98D8-C8A7FA4FFB76}" destId="{E9A63523-6565-4E3C-A717-E4517630FA4A}" srcOrd="2" destOrd="0" presId="urn:microsoft.com/office/officeart/2005/8/layout/pList2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099FAE-C85C-4771-A8C0-8F7E9D0057CE}">
      <dsp:nvSpPr>
        <dsp:cNvPr id="0" name=""/>
        <dsp:cNvSpPr/>
      </dsp:nvSpPr>
      <dsp:spPr>
        <a:xfrm>
          <a:off x="0" y="-187463"/>
          <a:ext cx="6172038" cy="2274696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2DCA08-4CE0-45BE-B169-98B9BAAF1C72}">
      <dsp:nvSpPr>
        <dsp:cNvPr id="0" name=""/>
        <dsp:cNvSpPr/>
      </dsp:nvSpPr>
      <dsp:spPr>
        <a:xfrm>
          <a:off x="185869" y="0"/>
          <a:ext cx="2762047" cy="1983223"/>
        </a:xfrm>
        <a:prstGeom prst="roundRect">
          <a:avLst>
            <a:gd name="adj" fmla="val 1000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6D7C31-893C-4173-8B27-7284C4D6278E}">
      <dsp:nvSpPr>
        <dsp:cNvPr id="0" name=""/>
        <dsp:cNvSpPr/>
      </dsp:nvSpPr>
      <dsp:spPr>
        <a:xfrm rot="10800000">
          <a:off x="185869" y="2116879"/>
          <a:ext cx="2762047" cy="1126293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t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100" kern="1200" dirty="0" smtClean="0"/>
            <a:t>Водопадные</a:t>
          </a:r>
          <a:endParaRPr lang="ru-RU" sz="3100" kern="1200" dirty="0"/>
        </a:p>
      </dsp:txBody>
      <dsp:txXfrm rot="10800000">
        <a:off x="220506" y="2116879"/>
        <a:ext cx="2692773" cy="1091656"/>
      </dsp:txXfrm>
    </dsp:sp>
    <dsp:sp modelId="{E9A63523-6565-4E3C-A717-E4517630FA4A}">
      <dsp:nvSpPr>
        <dsp:cNvPr id="0" name=""/>
        <dsp:cNvSpPr/>
      </dsp:nvSpPr>
      <dsp:spPr>
        <a:xfrm>
          <a:off x="3224121" y="0"/>
          <a:ext cx="2762047" cy="1983223"/>
        </a:xfrm>
        <a:prstGeom prst="roundRect">
          <a:avLst>
            <a:gd name="adj" fmla="val 10000"/>
          </a:avLst>
        </a:prstGeom>
        <a:solidFill>
          <a:schemeClr val="accent5">
            <a:tint val="50000"/>
            <a:hueOff val="3084205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2E9804-18A4-4ED0-8333-80933278D14C}">
      <dsp:nvSpPr>
        <dsp:cNvPr id="0" name=""/>
        <dsp:cNvSpPr/>
      </dsp:nvSpPr>
      <dsp:spPr>
        <a:xfrm rot="10800000">
          <a:off x="3224121" y="2116892"/>
          <a:ext cx="2762047" cy="1129129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hueOff val="222713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t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100" kern="1200" dirty="0" smtClean="0"/>
            <a:t>Итеративные</a:t>
          </a:r>
          <a:endParaRPr lang="ru-RU" sz="3100" kern="1200" dirty="0"/>
        </a:p>
      </dsp:txBody>
      <dsp:txXfrm rot="10800000">
        <a:off x="3258846" y="2116892"/>
        <a:ext cx="2692597" cy="10944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099FAE-C85C-4771-A8C0-8F7E9D0057CE}">
      <dsp:nvSpPr>
        <dsp:cNvPr id="0" name=""/>
        <dsp:cNvSpPr/>
      </dsp:nvSpPr>
      <dsp:spPr>
        <a:xfrm>
          <a:off x="0" y="-187463"/>
          <a:ext cx="6172038" cy="2274696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2DCA08-4CE0-45BE-B169-98B9BAAF1C72}">
      <dsp:nvSpPr>
        <dsp:cNvPr id="0" name=""/>
        <dsp:cNvSpPr/>
      </dsp:nvSpPr>
      <dsp:spPr>
        <a:xfrm>
          <a:off x="185869" y="0"/>
          <a:ext cx="2762047" cy="1983223"/>
        </a:xfrm>
        <a:prstGeom prst="roundRect">
          <a:avLst>
            <a:gd name="adj" fmla="val 1000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6D7C31-893C-4173-8B27-7284C4D6278E}">
      <dsp:nvSpPr>
        <dsp:cNvPr id="0" name=""/>
        <dsp:cNvSpPr/>
      </dsp:nvSpPr>
      <dsp:spPr>
        <a:xfrm rot="10800000">
          <a:off x="185869" y="2116879"/>
          <a:ext cx="2762047" cy="1126293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t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100" kern="1200" dirty="0" smtClean="0"/>
            <a:t>Водопадные</a:t>
          </a:r>
          <a:endParaRPr lang="ru-RU" sz="3100" kern="1200" dirty="0"/>
        </a:p>
      </dsp:txBody>
      <dsp:txXfrm rot="10800000">
        <a:off x="220506" y="2116879"/>
        <a:ext cx="2692773" cy="1091656"/>
      </dsp:txXfrm>
    </dsp:sp>
    <dsp:sp modelId="{E9A63523-6565-4E3C-A717-E4517630FA4A}">
      <dsp:nvSpPr>
        <dsp:cNvPr id="0" name=""/>
        <dsp:cNvSpPr/>
      </dsp:nvSpPr>
      <dsp:spPr>
        <a:xfrm>
          <a:off x="3224121" y="0"/>
          <a:ext cx="2762047" cy="1983223"/>
        </a:xfrm>
        <a:prstGeom prst="roundRect">
          <a:avLst>
            <a:gd name="adj" fmla="val 10000"/>
          </a:avLst>
        </a:prstGeom>
        <a:solidFill>
          <a:schemeClr val="accent5">
            <a:tint val="50000"/>
            <a:hueOff val="3084205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2E9804-18A4-4ED0-8333-80933278D14C}">
      <dsp:nvSpPr>
        <dsp:cNvPr id="0" name=""/>
        <dsp:cNvSpPr/>
      </dsp:nvSpPr>
      <dsp:spPr>
        <a:xfrm rot="10800000">
          <a:off x="3224121" y="2116892"/>
          <a:ext cx="2762047" cy="1129129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hueOff val="222713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t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100" kern="1200" dirty="0" smtClean="0"/>
            <a:t>Итеративные</a:t>
          </a:r>
          <a:endParaRPr lang="ru-RU" sz="3100" kern="1200" dirty="0"/>
        </a:p>
      </dsp:txBody>
      <dsp:txXfrm rot="10800000">
        <a:off x="3258846" y="2116892"/>
        <a:ext cx="2692597" cy="10944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#1">
  <dgm:title val=""/>
  <dgm:desc val=""/>
  <dgm:catLst>
    <dgm:cat type="list" pri="1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2#2">
  <dgm:title val=""/>
  <dgm:desc val=""/>
  <dgm:catLst>
    <dgm:cat type="list" pri="1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55B45D5-18F9-45E3-98B6-F37A2BA381A9}" type="datetimeFigureOut">
              <a:rPr lang="ru-RU"/>
              <a:pPr>
                <a:defRPr/>
              </a:pPr>
              <a:t>07.09.17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3180C72-88F8-42C9-BEE3-849EBE427CA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75725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слоган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50" y="5076825"/>
            <a:ext cx="24130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28177"/>
            <a:ext cx="6273934" cy="37979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b="0" i="0" cap="none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 defTabSz="457200">
              <a:defRPr/>
            </a:pPr>
            <a:r>
              <a:rPr lang="ru-RU">
                <a:solidFill>
                  <a:srgbClr val="FFFFFF"/>
                </a:solidFill>
              </a:rPr>
              <a:t>Колонтитул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292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46582"/>
            <a:ext cx="4038600" cy="377958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346582"/>
            <a:ext cx="4038600" cy="377958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ru-RU" dirty="0" smtClean="0"/>
              <a:t>Заголовок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b="0" i="0" cap="none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 defTabSz="457200">
              <a:defRPr/>
            </a:pPr>
            <a:r>
              <a:rPr lang="ru-RU">
                <a:solidFill>
                  <a:srgbClr val="FFFFFF"/>
                </a:solidFill>
              </a:rPr>
              <a:t>Колонтитул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107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346582"/>
            <a:ext cx="5018388" cy="392404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5659438" y="2346325"/>
            <a:ext cx="3027362" cy="1885950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8" y="4384675"/>
            <a:ext cx="3027362" cy="1885950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6663"/>
            <a:ext cx="8229600" cy="82708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b="0" i="0" cap="none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 defTabSz="457200">
              <a:defRPr/>
            </a:pPr>
            <a:r>
              <a:rPr lang="en-US">
                <a:solidFill>
                  <a:srgbClr val="FFFFFF"/>
                </a:solidFill>
              </a:rPr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2582282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8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457200" y="443211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3276148" y="443211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6097917" y="443211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0"/>
          </p:nvPr>
        </p:nvSpPr>
        <p:spPr>
          <a:xfrm>
            <a:off x="457200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3275818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/>
          </p:nvPr>
        </p:nvSpPr>
        <p:spPr>
          <a:xfrm>
            <a:off x="6085705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23"/>
          </p:nvPr>
        </p:nvSpPr>
        <p:spPr>
          <a:xfrm>
            <a:off x="457200" y="596368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24"/>
          </p:nvPr>
        </p:nvSpPr>
        <p:spPr>
          <a:xfrm>
            <a:off x="3275818" y="596368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25"/>
          </p:nvPr>
        </p:nvSpPr>
        <p:spPr>
          <a:xfrm>
            <a:off x="6085705" y="596368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26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b="0" i="0" cap="none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 defTabSz="457200">
              <a:defRPr/>
            </a:pPr>
            <a:r>
              <a:rPr lang="en-US">
                <a:solidFill>
                  <a:srgbClr val="FFFFFF"/>
                </a:solidFill>
              </a:rPr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39999857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8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20"/>
          </p:nvPr>
        </p:nvSpPr>
        <p:spPr>
          <a:xfrm>
            <a:off x="457200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3275818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/>
          </p:nvPr>
        </p:nvSpPr>
        <p:spPr>
          <a:xfrm>
            <a:off x="6085705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4426297"/>
            <a:ext cx="4038600" cy="16998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426297"/>
            <a:ext cx="4038600" cy="16998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23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b="0" i="0" cap="none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 defTabSz="457200">
              <a:defRPr/>
            </a:pPr>
            <a:r>
              <a:rPr lang="ru-RU">
                <a:solidFill>
                  <a:srgbClr val="FFFFFF"/>
                </a:solidFill>
              </a:rPr>
              <a:t>Колонтитул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93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346582"/>
            <a:ext cx="5018388" cy="392404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8" y="2360173"/>
            <a:ext cx="3036565" cy="3892048"/>
          </a:xfrm>
          <a:custGeom>
            <a:avLst/>
            <a:gdLst>
              <a:gd name="connsiteX0" fmla="*/ 0 w 3027362"/>
              <a:gd name="connsiteY0" fmla="*/ 0 h 1885950"/>
              <a:gd name="connsiteX1" fmla="*/ 2528981 w 3027362"/>
              <a:gd name="connsiteY1" fmla="*/ 0 h 1885950"/>
              <a:gd name="connsiteX2" fmla="*/ 3027362 w 3027362"/>
              <a:gd name="connsiteY2" fmla="*/ 498381 h 1885950"/>
              <a:gd name="connsiteX3" fmla="*/ 3027362 w 3027362"/>
              <a:gd name="connsiteY3" fmla="*/ 1885950 h 1885950"/>
              <a:gd name="connsiteX4" fmla="*/ 0 w 3027362"/>
              <a:gd name="connsiteY4" fmla="*/ 1885950 h 1885950"/>
              <a:gd name="connsiteX5" fmla="*/ 0 w 3027362"/>
              <a:gd name="connsiteY5" fmla="*/ 0 h 1885950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0 w 3036565"/>
              <a:gd name="connsiteY4" fmla="*/ 1885950 h 3892048"/>
              <a:gd name="connsiteX5" fmla="*/ 0 w 3036565"/>
              <a:gd name="connsiteY5" fmla="*/ 0 h 3892048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9203 w 3036565"/>
              <a:gd name="connsiteY4" fmla="*/ 3892047 h 3892048"/>
              <a:gd name="connsiteX5" fmla="*/ 0 w 3036565"/>
              <a:gd name="connsiteY5" fmla="*/ 0 h 389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6565" h="3892048">
                <a:moveTo>
                  <a:pt x="0" y="0"/>
                </a:moveTo>
                <a:lnTo>
                  <a:pt x="2528981" y="0"/>
                </a:lnTo>
                <a:cubicBezTo>
                  <a:pt x="2804229" y="0"/>
                  <a:pt x="3027362" y="223133"/>
                  <a:pt x="3027362" y="498381"/>
                </a:cubicBezTo>
                <a:cubicBezTo>
                  <a:pt x="3030430" y="1629603"/>
                  <a:pt x="3033497" y="2760826"/>
                  <a:pt x="3036565" y="3892048"/>
                </a:cubicBezTo>
                <a:lnTo>
                  <a:pt x="9203" y="3892047"/>
                </a:lnTo>
                <a:cubicBezTo>
                  <a:pt x="6135" y="2594698"/>
                  <a:pt x="3068" y="1297349"/>
                  <a:pt x="0" y="0"/>
                </a:cubicBezTo>
                <a:close/>
              </a:path>
            </a:pathLst>
          </a:custGeom>
          <a:ln>
            <a:noFill/>
          </a:ln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b="0" i="0" cap="none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 defTabSz="457200">
              <a:defRPr/>
            </a:pPr>
            <a:r>
              <a:rPr lang="ru-RU">
                <a:solidFill>
                  <a:srgbClr val="FFFFFF"/>
                </a:solidFill>
              </a:rPr>
              <a:t>Колонтитул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2073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b="0" i="0" cap="none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 defTabSz="457200">
              <a:defRPr/>
            </a:pPr>
            <a:r>
              <a:rPr lang="ru-RU">
                <a:solidFill>
                  <a:srgbClr val="FFFFFF"/>
                </a:solidFill>
              </a:rPr>
              <a:t>Колонтитул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503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5099050" y="654050"/>
            <a:ext cx="1841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230AC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5910263" y="569913"/>
            <a:ext cx="185737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230AC"/>
              </a:solidFill>
              <a:latin typeface="Calibri"/>
            </a:endParaRPr>
          </a:p>
        </p:txBody>
      </p:sp>
      <p:pic>
        <p:nvPicPr>
          <p:cNvPr id="6" name="Picture 5" descr="ITMO_logo1_RU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63" y="1885950"/>
            <a:ext cx="4791075" cy="198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6132447"/>
            <a:ext cx="6400800" cy="304798"/>
          </a:xfrm>
        </p:spPr>
        <p:txBody>
          <a:bodyPr anchor="b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2731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5099050" y="654050"/>
            <a:ext cx="1841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230AC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5910263" y="569913"/>
            <a:ext cx="185737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230AC"/>
              </a:solidFill>
              <a:latin typeface="Calibri"/>
            </a:endParaRPr>
          </a:p>
        </p:txBody>
      </p:sp>
      <p:pic>
        <p:nvPicPr>
          <p:cNvPr id="8" name="Picture 1" descr="ITMO_logo1_RU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1277938"/>
            <a:ext cx="4089400" cy="169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6132447"/>
            <a:ext cx="6400800" cy="304798"/>
          </a:xfrm>
        </p:spPr>
        <p:txBody>
          <a:bodyPr anchor="b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71600" y="3901767"/>
            <a:ext cx="6400800" cy="940999"/>
          </a:xfrm>
        </p:spPr>
        <p:txBody>
          <a:bodyPr anchor="b">
            <a:normAutofit/>
          </a:bodyPr>
          <a:lstStyle>
            <a:lvl1pPr algn="ctr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71600" y="4849606"/>
            <a:ext cx="6400800" cy="61720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aseline="0">
                <a:solidFill>
                  <a:schemeClr val="bg1"/>
                </a:solidFill>
              </a:defRPr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3251172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TMO_logo2_RU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360045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693" y="1329895"/>
            <a:ext cx="5965438" cy="1985292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65696" y="3429000"/>
            <a:ext cx="5965825" cy="2203450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600"/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9899300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 rtlCol="0" anchor="ctr">
            <a:normAutofit/>
          </a:bodyPr>
          <a:lstStyle>
            <a:lvl1pPr algn="ctr"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140" y="1236509"/>
            <a:ext cx="2713244" cy="2192491"/>
          </a:xfrm>
        </p:spPr>
        <p:txBody>
          <a:bodyPr anchor="t">
            <a:normAutofit/>
          </a:bodyPr>
          <a:lstStyle>
            <a:lvl1pPr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038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46582"/>
            <a:ext cx="4038600" cy="377958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346582"/>
            <a:ext cx="4038600" cy="377958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b="0" i="0" cap="none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 defTabSz="457200">
              <a:defRPr/>
            </a:pPr>
            <a:r>
              <a:rPr lang="ru-RU">
                <a:solidFill>
                  <a:srgbClr val="FFFFFF"/>
                </a:solidFill>
              </a:rPr>
              <a:t>Колонтитул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6607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ITMO_logo1_RU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763588"/>
            <a:ext cx="2971800" cy="123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680371"/>
            <a:ext cx="8229600" cy="827311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7200" y="3716939"/>
            <a:ext cx="8229600" cy="79216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FontTx/>
              <a:buNone/>
              <a:defRPr>
                <a:solidFill>
                  <a:srgbClr val="FFFFFF"/>
                </a:solidFill>
              </a:defRPr>
            </a:lvl2pPr>
            <a:lvl3pPr marL="914400" indent="0" algn="ctr">
              <a:buFontTx/>
              <a:buNone/>
              <a:defRPr>
                <a:solidFill>
                  <a:srgbClr val="FFFFFF"/>
                </a:solidFill>
              </a:defRPr>
            </a:lvl3pPr>
            <a:lvl4pPr marL="1371600" indent="0" algn="ctr">
              <a:buFontTx/>
              <a:buNone/>
              <a:defRPr>
                <a:solidFill>
                  <a:srgbClr val="FFFFFF"/>
                </a:solidFill>
              </a:defRPr>
            </a:lvl4pPr>
            <a:lvl5pPr marL="1828800" indent="0" algn="ctr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5524876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5099050" y="6540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200">
              <a:defRPr/>
            </a:pPr>
            <a:endParaRPr lang="ru-RU" smtClean="0">
              <a:solidFill>
                <a:srgbClr val="0230AC"/>
              </a:solidFill>
              <a:cs typeface="Arial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5910263" y="56991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200">
              <a:defRPr/>
            </a:pPr>
            <a:endParaRPr lang="ru-RU" smtClean="0">
              <a:solidFill>
                <a:srgbClr val="0230AC"/>
              </a:solidFill>
              <a:cs typeface="Arial" charset="0"/>
            </a:endParaRPr>
          </a:p>
        </p:txBody>
      </p:sp>
      <p:pic>
        <p:nvPicPr>
          <p:cNvPr id="6" name="Picture 5" descr="ITMO_logo1_RU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63" y="1885950"/>
            <a:ext cx="4791075" cy="198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6132447"/>
            <a:ext cx="6400800" cy="304798"/>
          </a:xfrm>
        </p:spPr>
        <p:txBody>
          <a:bodyPr anchor="b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6138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5099050" y="6540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200">
              <a:defRPr/>
            </a:pPr>
            <a:endParaRPr lang="ru-RU" smtClean="0">
              <a:solidFill>
                <a:srgbClr val="0230AC"/>
              </a:solidFill>
              <a:cs typeface="Arial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5910263" y="56991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200">
              <a:defRPr/>
            </a:pPr>
            <a:endParaRPr lang="ru-RU" smtClean="0">
              <a:solidFill>
                <a:srgbClr val="0230AC"/>
              </a:solidFill>
              <a:cs typeface="Arial" charset="0"/>
            </a:endParaRPr>
          </a:p>
        </p:txBody>
      </p:sp>
      <p:pic>
        <p:nvPicPr>
          <p:cNvPr id="8" name="Picture 1" descr="ITMO_logo1_RU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1277938"/>
            <a:ext cx="4089400" cy="169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6132447"/>
            <a:ext cx="6400800" cy="304798"/>
          </a:xfrm>
        </p:spPr>
        <p:txBody>
          <a:bodyPr anchor="b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71600" y="3901767"/>
            <a:ext cx="6400800" cy="940999"/>
          </a:xfrm>
        </p:spPr>
        <p:txBody>
          <a:bodyPr anchor="b">
            <a:normAutofit/>
          </a:bodyPr>
          <a:lstStyle>
            <a:lvl1pPr algn="ctr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71600" y="4849606"/>
            <a:ext cx="6400800" cy="61720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aseline="0">
                <a:solidFill>
                  <a:schemeClr val="bg1"/>
                </a:solidFill>
              </a:defRPr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4138806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TMO_logo2_RU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360045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693" y="1329895"/>
            <a:ext cx="5965438" cy="1985292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65696" y="3429000"/>
            <a:ext cx="5965825" cy="2203450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600"/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5374050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 rtlCol="0" anchor="ctr">
            <a:normAutofit/>
          </a:bodyPr>
          <a:lstStyle>
            <a:lvl1pPr algn="ctr"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140" y="1236509"/>
            <a:ext cx="2713244" cy="2192491"/>
          </a:xfrm>
        </p:spPr>
        <p:txBody>
          <a:bodyPr anchor="t">
            <a:normAutofit/>
          </a:bodyPr>
          <a:lstStyle>
            <a:lvl1pPr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5584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ITMO_logo1_RU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763588"/>
            <a:ext cx="2971800" cy="123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680371"/>
            <a:ext cx="8229600" cy="827311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7200" y="3716939"/>
            <a:ext cx="8229600" cy="79216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FontTx/>
              <a:buNone/>
              <a:defRPr>
                <a:solidFill>
                  <a:srgbClr val="FFFFFF"/>
                </a:solidFill>
              </a:defRPr>
            </a:lvl2pPr>
            <a:lvl3pPr marL="914400" indent="0" algn="ctr">
              <a:buFontTx/>
              <a:buNone/>
              <a:defRPr>
                <a:solidFill>
                  <a:srgbClr val="FFFFFF"/>
                </a:solidFill>
              </a:defRPr>
            </a:lvl3pPr>
            <a:lvl4pPr marL="1371600" indent="0" algn="ctr">
              <a:buFontTx/>
              <a:buNone/>
              <a:defRPr>
                <a:solidFill>
                  <a:srgbClr val="FFFFFF"/>
                </a:solidFill>
              </a:defRPr>
            </a:lvl4pPr>
            <a:lvl5pPr marL="1828800" indent="0" algn="ctr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694939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346582"/>
            <a:ext cx="5018388" cy="392404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5659438" y="2346325"/>
            <a:ext cx="3027362" cy="1885950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8" y="4384675"/>
            <a:ext cx="3027362" cy="1885950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6663"/>
            <a:ext cx="8229600" cy="8270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b="0" i="0" cap="none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 defTabSz="457200">
              <a:defRPr/>
            </a:pPr>
            <a:r>
              <a:rPr lang="en-US">
                <a:solidFill>
                  <a:srgbClr val="FFFFFF"/>
                </a:solidFill>
              </a:rPr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3053888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8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457200" y="443211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3276148" y="443211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6097917" y="443211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0"/>
          </p:nvPr>
        </p:nvSpPr>
        <p:spPr>
          <a:xfrm>
            <a:off x="457200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3275818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/>
          </p:nvPr>
        </p:nvSpPr>
        <p:spPr>
          <a:xfrm>
            <a:off x="6085705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23"/>
          </p:nvPr>
        </p:nvSpPr>
        <p:spPr>
          <a:xfrm>
            <a:off x="457200" y="596368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24"/>
          </p:nvPr>
        </p:nvSpPr>
        <p:spPr>
          <a:xfrm>
            <a:off x="3275818" y="596368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25"/>
          </p:nvPr>
        </p:nvSpPr>
        <p:spPr>
          <a:xfrm>
            <a:off x="6085705" y="596368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26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b="0" i="0" cap="none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 defTabSz="457200">
              <a:defRPr/>
            </a:pPr>
            <a:r>
              <a:rPr lang="en-US">
                <a:solidFill>
                  <a:srgbClr val="FFFFFF"/>
                </a:solidFill>
              </a:rPr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1068971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8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20"/>
          </p:nvPr>
        </p:nvSpPr>
        <p:spPr>
          <a:xfrm>
            <a:off x="457200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3275818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/>
          </p:nvPr>
        </p:nvSpPr>
        <p:spPr>
          <a:xfrm>
            <a:off x="6085705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4426297"/>
            <a:ext cx="4038600" cy="16998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426297"/>
            <a:ext cx="4038600" cy="16998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23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b="0" i="0" cap="none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 defTabSz="457200">
              <a:defRPr/>
            </a:pPr>
            <a:r>
              <a:rPr lang="ru-RU">
                <a:solidFill>
                  <a:srgbClr val="FFFFFF"/>
                </a:solidFill>
              </a:rPr>
              <a:t>Колонтитул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233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346582"/>
            <a:ext cx="5018388" cy="392404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8" y="2360173"/>
            <a:ext cx="3036565" cy="3892048"/>
          </a:xfrm>
          <a:custGeom>
            <a:avLst/>
            <a:gdLst>
              <a:gd name="connsiteX0" fmla="*/ 0 w 3027362"/>
              <a:gd name="connsiteY0" fmla="*/ 0 h 1885950"/>
              <a:gd name="connsiteX1" fmla="*/ 2528981 w 3027362"/>
              <a:gd name="connsiteY1" fmla="*/ 0 h 1885950"/>
              <a:gd name="connsiteX2" fmla="*/ 3027362 w 3027362"/>
              <a:gd name="connsiteY2" fmla="*/ 498381 h 1885950"/>
              <a:gd name="connsiteX3" fmla="*/ 3027362 w 3027362"/>
              <a:gd name="connsiteY3" fmla="*/ 1885950 h 1885950"/>
              <a:gd name="connsiteX4" fmla="*/ 0 w 3027362"/>
              <a:gd name="connsiteY4" fmla="*/ 1885950 h 1885950"/>
              <a:gd name="connsiteX5" fmla="*/ 0 w 3027362"/>
              <a:gd name="connsiteY5" fmla="*/ 0 h 1885950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0 w 3036565"/>
              <a:gd name="connsiteY4" fmla="*/ 1885950 h 3892048"/>
              <a:gd name="connsiteX5" fmla="*/ 0 w 3036565"/>
              <a:gd name="connsiteY5" fmla="*/ 0 h 3892048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9203 w 3036565"/>
              <a:gd name="connsiteY4" fmla="*/ 3892047 h 3892048"/>
              <a:gd name="connsiteX5" fmla="*/ 0 w 3036565"/>
              <a:gd name="connsiteY5" fmla="*/ 0 h 389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6565" h="3892048">
                <a:moveTo>
                  <a:pt x="0" y="0"/>
                </a:moveTo>
                <a:lnTo>
                  <a:pt x="2528981" y="0"/>
                </a:lnTo>
                <a:cubicBezTo>
                  <a:pt x="2804229" y="0"/>
                  <a:pt x="3027362" y="223133"/>
                  <a:pt x="3027362" y="498381"/>
                </a:cubicBezTo>
                <a:cubicBezTo>
                  <a:pt x="3030430" y="1629603"/>
                  <a:pt x="3033497" y="2760826"/>
                  <a:pt x="3036565" y="3892048"/>
                </a:cubicBezTo>
                <a:lnTo>
                  <a:pt x="9203" y="3892047"/>
                </a:lnTo>
                <a:cubicBezTo>
                  <a:pt x="6135" y="2594698"/>
                  <a:pt x="3068" y="1297349"/>
                  <a:pt x="0" y="0"/>
                </a:cubicBezTo>
                <a:close/>
              </a:path>
            </a:pathLst>
          </a:cu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b="0" i="0" cap="none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 defTabSz="457200">
              <a:defRPr/>
            </a:pPr>
            <a:r>
              <a:rPr lang="ru-RU">
                <a:solidFill>
                  <a:srgbClr val="FFFFFF"/>
                </a:solidFill>
              </a:rPr>
              <a:t>Колонтитул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825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b="0" i="0" cap="none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 defTabSz="457200">
              <a:defRPr/>
            </a:pPr>
            <a:r>
              <a:rPr lang="ru-RU">
                <a:solidFill>
                  <a:srgbClr val="FFFFFF"/>
                </a:solidFill>
              </a:rPr>
              <a:t>Колонтитул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388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7925"/>
            <a:ext cx="1905953" cy="45862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3248" y="6247925"/>
            <a:ext cx="2897505" cy="45862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2248" y="6247925"/>
            <a:ext cx="1907382" cy="45862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F91B04B8-E1BB-F041-AD65-AFA72651875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9436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слоган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50" y="5076825"/>
            <a:ext cx="24130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28177"/>
            <a:ext cx="6273934" cy="37979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ru-RU" dirty="0" smtClean="0"/>
              <a:t>Заголовок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b="0" i="0" cap="none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 defTabSz="457200">
              <a:defRPr/>
            </a:pPr>
            <a:r>
              <a:rPr lang="ru-RU">
                <a:solidFill>
                  <a:srgbClr val="FFFFFF"/>
                </a:solidFill>
              </a:rPr>
              <a:t>Колонтитул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700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Relationship Id="rId1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theme" Target="../theme/theme2.xml"/><Relationship Id="rId9" Type="http://schemas.openxmlformats.org/officeDocument/2006/relationships/image" Target="../media/image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theme" Target="../theme/theme3.xml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6" Type="http://schemas.openxmlformats.org/officeDocument/2006/relationships/theme" Target="../theme/theme4.xml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0"/>
            <a:ext cx="9144000" cy="792163"/>
          </a:xfrm>
          <a:prstGeom prst="rect">
            <a:avLst/>
          </a:prstGeom>
          <a:solidFill>
            <a:srgbClr val="0230A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400" dirty="0" err="1">
              <a:solidFill>
                <a:srgbClr val="FFFFFF"/>
              </a:solidFill>
              <a:latin typeface="Verdana" pitchFamily="34" charset="0"/>
            </a:endParaRPr>
          </a:p>
        </p:txBody>
      </p:sp>
      <p:sp>
        <p:nvSpPr>
          <p:cNvPr id="2051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236663"/>
            <a:ext cx="8229600" cy="82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Заголовок</a:t>
            </a:r>
            <a:endParaRPr lang="en-US" altLang="ru-RU" smtClean="0"/>
          </a:p>
        </p:txBody>
      </p:sp>
      <p:sp>
        <p:nvSpPr>
          <p:cNvPr id="205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2260600"/>
            <a:ext cx="8229600" cy="386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Первый уровень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Пятый уровень</a:t>
            </a:r>
          </a:p>
          <a:p>
            <a:pPr lvl="4"/>
            <a:r>
              <a:rPr lang="ru-RU" altLang="ru-RU" smtClean="0"/>
              <a:t>Шестой уровень</a:t>
            </a:r>
            <a:endParaRPr lang="en-US" altLang="ru-RU" smtClean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-865188" y="5511800"/>
            <a:ext cx="184150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230AC"/>
              </a:solidFill>
              <a:latin typeface="Calibri"/>
            </a:endParaRPr>
          </a:p>
        </p:txBody>
      </p:sp>
      <p:pic>
        <p:nvPicPr>
          <p:cNvPr id="2054" name="Picture 6" descr="ITMO_logo3_RU.pn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30613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610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56" r:id="rId8"/>
  </p:sldLayoutIdLst>
  <p:hf sldNum="0"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SzPct val="100000"/>
        <a:buBlip>
          <a:blip r:embed="rId11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0"/>
            <a:ext cx="9144000" cy="792163"/>
          </a:xfrm>
          <a:prstGeom prst="rect">
            <a:avLst/>
          </a:prstGeom>
          <a:solidFill>
            <a:srgbClr val="0230A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400" dirty="0" err="1">
              <a:solidFill>
                <a:srgbClr val="FFFFFF"/>
              </a:solidFill>
              <a:latin typeface="Verdana" pitchFamily="34" charset="0"/>
            </a:endParaRPr>
          </a:p>
        </p:txBody>
      </p:sp>
      <p:sp>
        <p:nvSpPr>
          <p:cNvPr id="2051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236663"/>
            <a:ext cx="8229600" cy="82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Заголовок</a:t>
            </a:r>
            <a:endParaRPr lang="en-US" altLang="ru-RU" smtClean="0"/>
          </a:p>
        </p:txBody>
      </p:sp>
      <p:sp>
        <p:nvSpPr>
          <p:cNvPr id="205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2260600"/>
            <a:ext cx="8229600" cy="386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Первый уровень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Пятый уровень</a:t>
            </a:r>
          </a:p>
          <a:p>
            <a:pPr lvl="4"/>
            <a:r>
              <a:rPr lang="ru-RU" altLang="ru-RU" smtClean="0"/>
              <a:t>Шестой уровень</a:t>
            </a:r>
            <a:endParaRPr lang="en-US" altLang="ru-RU" smtClean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-865188" y="5511800"/>
            <a:ext cx="184150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230AC"/>
              </a:solidFill>
              <a:latin typeface="Calibri"/>
            </a:endParaRPr>
          </a:p>
        </p:txBody>
      </p:sp>
      <p:pic>
        <p:nvPicPr>
          <p:cNvPr id="2054" name="Picture 6" descr="ITMO_logo3_RU.pn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30613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4586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</p:sldLayoutIdLst>
  <p:hf sldNum="0" hdr="0" dt="0"/>
  <p:txStyles>
    <p:titleStyle>
      <a:lvl1pPr algn="l" defTabSz="457200" rtl="0" fontAlgn="base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457200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2pPr>
      <a:lvl3pPr algn="l" defTabSz="457200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3pPr>
      <a:lvl4pPr algn="l" defTabSz="457200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4pPr>
      <a:lvl5pPr algn="l" defTabSz="457200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SzPct val="100000"/>
        <a:buBlip>
          <a:blip r:embed="rId10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236663"/>
            <a:ext cx="8229600" cy="82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Заголовок</a:t>
            </a:r>
            <a:endParaRPr lang="en-US" altLang="ru-RU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2260600"/>
            <a:ext cx="8229600" cy="386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Первый уровень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Пятый уровень</a:t>
            </a:r>
          </a:p>
          <a:p>
            <a:pPr lvl="4"/>
            <a:r>
              <a:rPr lang="ru-RU" altLang="ru-RU" smtClean="0"/>
              <a:t>Шестой уровень</a:t>
            </a:r>
            <a:endParaRPr lang="en-US" altLang="ru-RU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663" y="439738"/>
            <a:ext cx="4656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 defTabSz="457200">
              <a:defRPr/>
            </a:pPr>
            <a:r>
              <a:rPr lang="en-US">
                <a:solidFill>
                  <a:srgbClr val="FFFFFF"/>
                </a:solidFill>
              </a:rPr>
              <a:t>International Students and Scholars Rock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47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</p:sldLayoutIdLst>
  <p:hf sldNum="0" hdr="0" dt="0"/>
  <p:txStyles>
    <p:titleStyle>
      <a:lvl1pPr algn="l" defTabSz="457200" rtl="0" fontAlgn="base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</a:defRPr>
      </a:lvl2pPr>
      <a:lvl3pPr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</a:defRPr>
      </a:lvl3pPr>
      <a:lvl4pPr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</a:defRPr>
      </a:lvl4pPr>
      <a:lvl5pPr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SzPct val="100000"/>
        <a:buBlip>
          <a:blip r:embed="rId7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236663"/>
            <a:ext cx="8229600" cy="82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Заголовок</a:t>
            </a:r>
            <a:endParaRPr lang="en-US" altLang="ru-RU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2260600"/>
            <a:ext cx="8229600" cy="386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Первый уровень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Пятый уровень</a:t>
            </a:r>
          </a:p>
          <a:p>
            <a:pPr lvl="4"/>
            <a:r>
              <a:rPr lang="ru-RU" altLang="ru-RU" smtClean="0"/>
              <a:t>Шестой уровень</a:t>
            </a:r>
            <a:endParaRPr lang="en-US" altLang="ru-RU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663" y="439738"/>
            <a:ext cx="4656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defTabSz="457200">
              <a:defRPr/>
            </a:pPr>
            <a:r>
              <a:rPr lang="en-US">
                <a:solidFill>
                  <a:srgbClr val="FFFFFF"/>
                </a:solidFill>
              </a:rPr>
              <a:t>International Students and Scholars Rock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388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</p:sldLayoutIdLst>
  <p:hf sldNum="0"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SzPct val="100000"/>
        <a:buBlip>
          <a:blip r:embed="rId7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://www.agilemanifesto.org/iso/ru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Relationship Id="rId3" Type="http://schemas.openxmlformats.org/officeDocument/2006/relationships/hyperlink" Target="http://jpattonassociates.com/dont_know_what_i_want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3" Type="http://schemas.openxmlformats.org/officeDocument/2006/relationships/hyperlink" Target="http://jpattonassociates.com/dont_know_what_i_want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ubtitle 2"/>
          <p:cNvSpPr>
            <a:spLocks noGrp="1"/>
          </p:cNvSpPr>
          <p:nvPr>
            <p:ph type="subTitle" idx="1"/>
          </p:nvPr>
        </p:nvSpPr>
        <p:spPr>
          <a:xfrm>
            <a:off x="1371600" y="6132513"/>
            <a:ext cx="6400800" cy="304800"/>
          </a:xfrm>
        </p:spPr>
        <p:txBody>
          <a:bodyPr/>
          <a:lstStyle/>
          <a:p>
            <a:pPr eaLnBrk="1" hangingPunct="1"/>
            <a:r>
              <a:rPr lang="ru-RU" altLang="ru-RU" dirty="0" smtClean="0"/>
              <a:t>Санкт-Петербург</a:t>
            </a:r>
            <a:r>
              <a:rPr lang="en-US" altLang="ru-RU" dirty="0" smtClean="0"/>
              <a:t>, 201</a:t>
            </a:r>
            <a:r>
              <a:rPr lang="ru-RU" altLang="ru-RU" dirty="0"/>
              <a:t>7</a:t>
            </a:r>
            <a:endParaRPr lang="en-US" altLang="ru-RU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467544" y="4725144"/>
            <a:ext cx="2467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DevOps introduction 1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by Miro Slav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67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</a:t>
            </a:r>
            <a:endParaRPr lang="ru-RU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2428868"/>
            <a:ext cx="8255625" cy="2647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2126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011354"/>
          </a:xfrm>
        </p:spPr>
        <p:txBody>
          <a:bodyPr>
            <a:normAutofit/>
          </a:bodyPr>
          <a:lstStyle/>
          <a:p>
            <a:r>
              <a:rPr lang="en-US" dirty="0" smtClean="0"/>
              <a:t>Agile –</a:t>
            </a:r>
            <a:br>
              <a:rPr lang="en-US" dirty="0" smtClean="0"/>
            </a:br>
            <a:r>
              <a:rPr lang="ru-RU" dirty="0" smtClean="0"/>
              <a:t>семейство гибких методологий разработки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714348" y="3071810"/>
            <a:ext cx="8286808" cy="355441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sz="2800" dirty="0" smtClean="0"/>
              <a:t>Характеристики:</a:t>
            </a:r>
          </a:p>
          <a:p>
            <a:r>
              <a:rPr lang="ru-RU" sz="2800" dirty="0" smtClean="0"/>
              <a:t>минимизация рисков</a:t>
            </a:r>
          </a:p>
          <a:p>
            <a:r>
              <a:rPr lang="ru-RU" sz="2800" dirty="0" smtClean="0"/>
              <a:t>разработка на базе коротких циклов (итераций)</a:t>
            </a:r>
          </a:p>
          <a:p>
            <a:r>
              <a:rPr lang="ru-RU" sz="2800" dirty="0" smtClean="0"/>
              <a:t>упор на общение в команде</a:t>
            </a:r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05920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22" dirty="0"/>
              <a:t>Agile-</a:t>
            </a:r>
            <a:r>
              <a:rPr lang="ru-RU" sz="2722" dirty="0"/>
              <a:t>манифест разработки программного обеспечения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6481" y="2526722"/>
            <a:ext cx="8226720" cy="269265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 smtClean="0"/>
              <a:t>Мы </a:t>
            </a:r>
            <a:r>
              <a:rPr lang="ru-RU" dirty="0"/>
              <a:t>постоянно открываем для себя более совершенные методы разработки </a:t>
            </a:r>
            <a:br>
              <a:rPr lang="ru-RU" dirty="0"/>
            </a:br>
            <a:r>
              <a:rPr lang="ru-RU" dirty="0"/>
              <a:t>программного обеспечения, занимаясь разработкой непосредственно и помогая </a:t>
            </a:r>
            <a:r>
              <a:rPr lang="ru-RU" dirty="0" smtClean="0"/>
              <a:t>в </a:t>
            </a:r>
            <a:r>
              <a:rPr lang="ru-RU" dirty="0"/>
              <a:t>этом другим. Благодаря проделанной работе мы смогли осознать, что: </a:t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ru-RU" b="1" dirty="0"/>
              <a:t>Люди и взаимодействие </a:t>
            </a:r>
            <a:r>
              <a:rPr lang="ru-RU" dirty="0"/>
              <a:t>важнее процессов и инструментов</a:t>
            </a:r>
            <a:br>
              <a:rPr lang="ru-RU" dirty="0"/>
            </a:br>
            <a:r>
              <a:rPr lang="ru-RU" b="1" dirty="0"/>
              <a:t>Работающий продукт </a:t>
            </a:r>
            <a:r>
              <a:rPr lang="ru-RU" dirty="0"/>
              <a:t>важнее исчерпывающей документации</a:t>
            </a:r>
            <a:br>
              <a:rPr lang="ru-RU" dirty="0"/>
            </a:br>
            <a:r>
              <a:rPr lang="ru-RU" b="1" dirty="0"/>
              <a:t>Сотрудничество с заказчиком </a:t>
            </a:r>
            <a:r>
              <a:rPr lang="ru-RU" dirty="0"/>
              <a:t>важнее согласования условий контракта</a:t>
            </a:r>
            <a:br>
              <a:rPr lang="ru-RU" dirty="0"/>
            </a:br>
            <a:r>
              <a:rPr lang="ru-RU" b="1" dirty="0"/>
              <a:t>Готовность к изменениям </a:t>
            </a:r>
            <a:r>
              <a:rPr lang="ru-RU" dirty="0"/>
              <a:t>важнее следования первоначальному плану </a:t>
            </a:r>
            <a:br>
              <a:rPr lang="ru-RU" dirty="0"/>
            </a:br>
            <a:endParaRPr lang="ru-RU" dirty="0"/>
          </a:p>
          <a:p>
            <a:pPr marL="0" indent="0">
              <a:buNone/>
            </a:pPr>
            <a:r>
              <a:rPr lang="ru-RU" dirty="0"/>
              <a:t>То есть, не отрицая важности того, что справа, </a:t>
            </a:r>
            <a:r>
              <a:rPr lang="ru-RU" dirty="0" smtClean="0"/>
              <a:t>мы </a:t>
            </a:r>
            <a:r>
              <a:rPr lang="ru-RU" dirty="0"/>
              <a:t>всё-таки больше ценим то, что слева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590613" y="5353234"/>
            <a:ext cx="5958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hlinkClick r:id="rId2"/>
              </a:rPr>
              <a:t>http://www.agilemanifesto.org/iso/ru</a:t>
            </a:r>
            <a:r>
              <a:rPr lang="ru-RU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01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Принципы </a:t>
            </a:r>
            <a:r>
              <a:rPr lang="en-US" dirty="0" smtClean="0"/>
              <a:t>Agile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numCol="1" spcCol="360000">
            <a:noAutofit/>
          </a:bodyPr>
          <a:lstStyle/>
          <a:p>
            <a:pPr marL="244944" indent="-244944">
              <a:spcAft>
                <a:spcPts val="408"/>
              </a:spcAft>
              <a:buFont typeface="+mj-lt"/>
              <a:buAutoNum type="arabicPeriod"/>
            </a:pPr>
            <a:r>
              <a:rPr lang="ru-RU" sz="1497" dirty="0"/>
              <a:t>Наивысшим приоритетом для нас является удовлетворение потребностей заказчика, благодаря регулярной и ранней поставке ценного программного обеспечения. </a:t>
            </a:r>
          </a:p>
          <a:p>
            <a:pPr marL="244944" indent="-244944">
              <a:spcAft>
                <a:spcPts val="408"/>
              </a:spcAft>
              <a:buFont typeface="+mj-lt"/>
              <a:buAutoNum type="arabicPeriod"/>
            </a:pPr>
            <a:r>
              <a:rPr lang="ru-RU" sz="1497" dirty="0"/>
              <a:t>Изменение требований приветствуется, даже на поздних стадиях разработки. Agile-процессы позволяют использовать изменения для обеспечения заказчику</a:t>
            </a:r>
            <a:r>
              <a:rPr lang="en-US" sz="1497" dirty="0"/>
              <a:t> </a:t>
            </a:r>
            <a:r>
              <a:rPr lang="ru-RU" sz="1497" dirty="0"/>
              <a:t>конкурентного преимущества. </a:t>
            </a:r>
          </a:p>
          <a:p>
            <a:pPr marL="244944" indent="-244944">
              <a:spcAft>
                <a:spcPts val="408"/>
              </a:spcAft>
              <a:buFont typeface="+mj-lt"/>
              <a:buAutoNum type="arabicPeriod"/>
            </a:pPr>
            <a:r>
              <a:rPr lang="ru-RU" sz="1497" dirty="0"/>
              <a:t>Работающий продукт следует выпускать как можно чаще, с периодичностью от пары недель до пары месяцев. </a:t>
            </a:r>
          </a:p>
          <a:p>
            <a:pPr marL="244944" indent="-244944">
              <a:spcAft>
                <a:spcPts val="408"/>
              </a:spcAft>
              <a:buFont typeface="+mj-lt"/>
              <a:buAutoNum type="arabicPeriod"/>
            </a:pPr>
            <a:r>
              <a:rPr lang="ru-RU" sz="1497" dirty="0"/>
              <a:t>На протяжении всего проекта разработчики и представители бизнеса должны ежедневно работать вместе. </a:t>
            </a:r>
          </a:p>
          <a:p>
            <a:pPr marL="244944" indent="-244944">
              <a:spcAft>
                <a:spcPts val="408"/>
              </a:spcAft>
              <a:buFont typeface="+mj-lt"/>
              <a:buAutoNum type="arabicPeriod"/>
            </a:pPr>
            <a:r>
              <a:rPr lang="ru-RU" sz="1497" dirty="0"/>
              <a:t>Над проектом должны работать мотивированные профессионалы. Чтобы работа была сделана, создайте условия, обеспечьте поддержку и полностью доверьтесь им. </a:t>
            </a:r>
          </a:p>
          <a:p>
            <a:pPr marL="244944" indent="-244944">
              <a:spcAft>
                <a:spcPts val="408"/>
              </a:spcAft>
              <a:buFont typeface="+mj-lt"/>
              <a:buAutoNum type="arabicPeriod"/>
            </a:pPr>
            <a:r>
              <a:rPr lang="ru-RU" sz="1497" dirty="0"/>
              <a:t>Непосредственное общение является наиболее практичным и эффективным способом обмена информацией как с самой командой, так и внутри команды. </a:t>
            </a:r>
          </a:p>
        </p:txBody>
      </p:sp>
    </p:spTree>
    <p:extLst>
      <p:ext uri="{BB962C8B-B14F-4D97-AF65-F5344CB8AC3E}">
        <p14:creationId xmlns:p14="http://schemas.microsoft.com/office/powerpoint/2010/main" val="18132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Принципы </a:t>
            </a:r>
            <a:r>
              <a:rPr lang="en-US" dirty="0" smtClean="0"/>
              <a:t>Agile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numCol="1" spcCol="360000">
            <a:noAutofit/>
          </a:bodyPr>
          <a:lstStyle/>
          <a:p>
            <a:pPr marL="244944" indent="-244944">
              <a:spcAft>
                <a:spcPts val="408"/>
              </a:spcAft>
              <a:buFont typeface="+mj-lt"/>
              <a:buAutoNum type="arabicPeriod" startAt="7"/>
            </a:pPr>
            <a:r>
              <a:rPr lang="ru-RU" sz="1497" dirty="0"/>
              <a:t>Работающий продукт — основной показатель прогресса. </a:t>
            </a:r>
          </a:p>
          <a:p>
            <a:pPr marL="244944" indent="-244944">
              <a:spcAft>
                <a:spcPts val="408"/>
              </a:spcAft>
              <a:buFont typeface="+mj-lt"/>
              <a:buAutoNum type="arabicPeriod" startAt="7"/>
            </a:pPr>
            <a:r>
              <a:rPr lang="ru-RU" sz="1497" dirty="0"/>
              <a:t>Инвесторы, разработчики и пользователи должны иметь возможность поддерживать постоянный ритм бесконечно. Agile помогает наладить такой устойчивый процесс разработки. </a:t>
            </a:r>
          </a:p>
          <a:p>
            <a:pPr marL="244944" indent="-244944">
              <a:spcAft>
                <a:spcPts val="408"/>
              </a:spcAft>
              <a:buFont typeface="+mj-lt"/>
              <a:buAutoNum type="arabicPeriod" startAt="7"/>
            </a:pPr>
            <a:r>
              <a:rPr lang="ru-RU" sz="1497" dirty="0"/>
              <a:t>Постоянное внимание к техническому совершенству и качеству </a:t>
            </a:r>
            <a:br>
              <a:rPr lang="ru-RU" sz="1497" dirty="0"/>
            </a:br>
            <a:r>
              <a:rPr lang="ru-RU" sz="1497" dirty="0"/>
              <a:t>проектирования повышает гибкость проекта. </a:t>
            </a:r>
          </a:p>
          <a:p>
            <a:pPr marL="244944" indent="-244944">
              <a:spcAft>
                <a:spcPts val="408"/>
              </a:spcAft>
              <a:buFont typeface="+mj-lt"/>
              <a:buAutoNum type="arabicPeriod" startAt="7"/>
            </a:pPr>
            <a:r>
              <a:rPr lang="ru-RU" sz="1497" dirty="0"/>
              <a:t>Простота — искусство минимизации лишней работы — крайне необходима. </a:t>
            </a:r>
          </a:p>
          <a:p>
            <a:pPr marL="244944" indent="-244944">
              <a:spcAft>
                <a:spcPts val="408"/>
              </a:spcAft>
              <a:buFont typeface="+mj-lt"/>
              <a:buAutoNum type="arabicPeriod" startAt="7"/>
            </a:pPr>
            <a:r>
              <a:rPr lang="ru-RU" sz="1497" dirty="0"/>
              <a:t>Самые лучшие требования, архитектурные и технические решения рождаются у самоорганизующихся команд. </a:t>
            </a:r>
          </a:p>
          <a:p>
            <a:pPr marL="244944" indent="-244944">
              <a:spcAft>
                <a:spcPts val="408"/>
              </a:spcAft>
              <a:buFont typeface="+mj-lt"/>
              <a:buAutoNum type="arabicPeriod" startAt="7"/>
            </a:pPr>
            <a:r>
              <a:rPr lang="ru-RU" sz="1497" dirty="0"/>
              <a:t>Команда должна систематически анализировать возможные способы улучшения эффективности и соответственно корректировать стиль своей работы. </a:t>
            </a:r>
          </a:p>
          <a:p>
            <a:pPr marL="505503" indent="-505503">
              <a:buFont typeface="+mj-lt"/>
              <a:buAutoNum type="arabicPeriod" startAt="7"/>
            </a:pPr>
            <a:endParaRPr lang="ru-RU" sz="1497" dirty="0"/>
          </a:p>
        </p:txBody>
      </p:sp>
    </p:spTree>
    <p:extLst>
      <p:ext uri="{BB962C8B-B14F-4D97-AF65-F5344CB8AC3E}">
        <p14:creationId xmlns:p14="http://schemas.microsoft.com/office/powerpoint/2010/main" val="23414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такое </a:t>
            </a:r>
            <a:r>
              <a:rPr lang="en-US" dirty="0" smtClean="0"/>
              <a:t>Agile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smtClean="0"/>
              <a:t>Agile – </a:t>
            </a:r>
            <a:r>
              <a:rPr lang="ru-RU" i="1" dirty="0" smtClean="0"/>
              <a:t>подходы к созданию продуктов, путем непрерывной быстрой поставки ценного рабочего функционала </a:t>
            </a:r>
            <a:r>
              <a:rPr lang="ru-RU" i="1" dirty="0" err="1" smtClean="0"/>
              <a:t>самоорганизованной</a:t>
            </a:r>
            <a:r>
              <a:rPr lang="ru-RU" i="1" dirty="0" smtClean="0"/>
              <a:t> командой профессионалов в сотрудничестве с заказчиком</a:t>
            </a:r>
            <a:endParaRPr lang="en-US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© </a:t>
            </a:r>
            <a:r>
              <a:rPr lang="ru-RU" dirty="0" smtClean="0"/>
              <a:t>Борис Вольфсон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3057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Итеративность</a:t>
            </a:r>
            <a:endParaRPr lang="ru-RU" dirty="0"/>
          </a:p>
        </p:txBody>
      </p:sp>
      <p:graphicFrame>
        <p:nvGraphicFramePr>
          <p:cNvPr id="4" name="Содержимое 3"/>
          <p:cNvGraphicFramePr>
            <a:graphicFrameLocks/>
          </p:cNvGraphicFramePr>
          <p:nvPr>
            <p:extLst/>
          </p:nvPr>
        </p:nvGraphicFramePr>
        <p:xfrm>
          <a:off x="1485981" y="2544389"/>
          <a:ext cx="6172038" cy="32431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Овал 4"/>
          <p:cNvSpPr/>
          <p:nvPr/>
        </p:nvSpPr>
        <p:spPr>
          <a:xfrm>
            <a:off x="1946723" y="4179079"/>
            <a:ext cx="53577" cy="535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6" name="Овал 5"/>
          <p:cNvSpPr/>
          <p:nvPr/>
        </p:nvSpPr>
        <p:spPr>
          <a:xfrm>
            <a:off x="3607613" y="2678921"/>
            <a:ext cx="685782" cy="685782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7" name="Овал 6"/>
          <p:cNvSpPr/>
          <p:nvPr/>
        </p:nvSpPr>
        <p:spPr>
          <a:xfrm>
            <a:off x="3929075" y="3000384"/>
            <a:ext cx="53577" cy="535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cxnSp>
        <p:nvCxnSpPr>
          <p:cNvPr id="8" name="Прямая со стрелкой 7"/>
          <p:cNvCxnSpPr/>
          <p:nvPr/>
        </p:nvCxnSpPr>
        <p:spPr>
          <a:xfrm rot="5400000" flipH="1" flipV="1">
            <a:off x="1831722" y="2901075"/>
            <a:ext cx="1454428" cy="11172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/>
          <p:cNvSpPr/>
          <p:nvPr/>
        </p:nvSpPr>
        <p:spPr>
          <a:xfrm>
            <a:off x="4957760" y="4179079"/>
            <a:ext cx="53577" cy="535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10" name="Овал 9"/>
          <p:cNvSpPr/>
          <p:nvPr/>
        </p:nvSpPr>
        <p:spPr>
          <a:xfrm>
            <a:off x="6618650" y="2678921"/>
            <a:ext cx="685782" cy="685782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11" name="Овал 10"/>
          <p:cNvSpPr/>
          <p:nvPr/>
        </p:nvSpPr>
        <p:spPr>
          <a:xfrm>
            <a:off x="6940113" y="3000384"/>
            <a:ext cx="53577" cy="535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cxnSp>
        <p:nvCxnSpPr>
          <p:cNvPr id="12" name="Прямая со стрелкой 11"/>
          <p:cNvCxnSpPr/>
          <p:nvPr/>
        </p:nvCxnSpPr>
        <p:spPr>
          <a:xfrm rot="5400000" flipH="1" flipV="1">
            <a:off x="4948477" y="3813323"/>
            <a:ext cx="436463" cy="3107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>
            <a:stCxn id="5" idx="7"/>
            <a:endCxn id="7" idx="2"/>
          </p:cNvCxnSpPr>
          <p:nvPr/>
        </p:nvCxnSpPr>
        <p:spPr>
          <a:xfrm rot="5400000" flipH="1" flipV="1">
            <a:off x="2380888" y="2638739"/>
            <a:ext cx="1159753" cy="1936621"/>
          </a:xfrm>
          <a:prstGeom prst="line">
            <a:avLst/>
          </a:prstGeom>
          <a:ln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>
            <a:stCxn id="9" idx="7"/>
            <a:endCxn id="11" idx="3"/>
          </p:cNvCxnSpPr>
          <p:nvPr/>
        </p:nvCxnSpPr>
        <p:spPr>
          <a:xfrm rot="5400000" flipH="1" flipV="1">
            <a:off x="5405319" y="2644286"/>
            <a:ext cx="1140811" cy="1944468"/>
          </a:xfrm>
          <a:prstGeom prst="line">
            <a:avLst/>
          </a:prstGeom>
          <a:ln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>
            <a:off x="5322079" y="3750463"/>
            <a:ext cx="535771" cy="1607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 flipV="1">
            <a:off x="5857850" y="3696886"/>
            <a:ext cx="375040" cy="2143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 rot="5400000" flipH="1" flipV="1">
            <a:off x="6045370" y="3455789"/>
            <a:ext cx="428617" cy="535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>
            <a:off x="6286467" y="3268269"/>
            <a:ext cx="482194" cy="1607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rot="5400000" flipH="1" flipV="1">
            <a:off x="6768661" y="3107538"/>
            <a:ext cx="321463" cy="3214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946723" y="4121205"/>
            <a:ext cx="41549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700" dirty="0"/>
              <a:t>А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47040" y="4121205"/>
            <a:ext cx="41549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700" dirty="0"/>
              <a:t>А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929075" y="2776969"/>
            <a:ext cx="41549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700" dirty="0"/>
              <a:t>В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42166" y="2776969"/>
            <a:ext cx="41549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700" dirty="0"/>
              <a:t>В</a:t>
            </a:r>
          </a:p>
        </p:txBody>
      </p:sp>
    </p:spTree>
    <p:extLst>
      <p:ext uri="{BB962C8B-B14F-4D97-AF65-F5344CB8AC3E}">
        <p14:creationId xmlns:p14="http://schemas.microsoft.com/office/powerpoint/2010/main" val="131956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Высокая турбулентность</a:t>
            </a:r>
            <a:endParaRPr lang="ru-RU" dirty="0"/>
          </a:p>
        </p:txBody>
      </p:sp>
      <p:graphicFrame>
        <p:nvGraphicFramePr>
          <p:cNvPr id="4" name="Содержимое 3"/>
          <p:cNvGraphicFramePr>
            <a:graphicFrameLocks noGrp="1"/>
          </p:cNvGraphicFramePr>
          <p:nvPr>
            <p:ph idx="1"/>
            <p:extLst/>
          </p:nvPr>
        </p:nvGraphicFramePr>
        <p:xfrm>
          <a:off x="1485981" y="2544389"/>
          <a:ext cx="6172038" cy="32431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Овал 4"/>
          <p:cNvSpPr/>
          <p:nvPr/>
        </p:nvSpPr>
        <p:spPr>
          <a:xfrm>
            <a:off x="1946723" y="4179079"/>
            <a:ext cx="53577" cy="535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6" name="Овал 5"/>
          <p:cNvSpPr/>
          <p:nvPr/>
        </p:nvSpPr>
        <p:spPr>
          <a:xfrm>
            <a:off x="3607613" y="2678921"/>
            <a:ext cx="685782" cy="685782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7" name="Овал 6"/>
          <p:cNvSpPr/>
          <p:nvPr/>
        </p:nvSpPr>
        <p:spPr>
          <a:xfrm>
            <a:off x="3929075" y="3000384"/>
            <a:ext cx="53577" cy="535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cxnSp>
        <p:nvCxnSpPr>
          <p:cNvPr id="8" name="Прямая со стрелкой 7"/>
          <p:cNvCxnSpPr/>
          <p:nvPr/>
        </p:nvCxnSpPr>
        <p:spPr>
          <a:xfrm rot="5400000" flipH="1" flipV="1">
            <a:off x="1831722" y="2901075"/>
            <a:ext cx="1454428" cy="11172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/>
          <p:cNvSpPr/>
          <p:nvPr/>
        </p:nvSpPr>
        <p:spPr>
          <a:xfrm>
            <a:off x="4957760" y="4179079"/>
            <a:ext cx="53577" cy="535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10" name="Овал 9"/>
          <p:cNvSpPr/>
          <p:nvPr/>
        </p:nvSpPr>
        <p:spPr>
          <a:xfrm>
            <a:off x="6618650" y="2678921"/>
            <a:ext cx="685782" cy="685782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11" name="Овал 10"/>
          <p:cNvSpPr/>
          <p:nvPr/>
        </p:nvSpPr>
        <p:spPr>
          <a:xfrm>
            <a:off x="6940113" y="3000384"/>
            <a:ext cx="53577" cy="535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cxnSp>
        <p:nvCxnSpPr>
          <p:cNvPr id="12" name="Прямая со стрелкой 11"/>
          <p:cNvCxnSpPr/>
          <p:nvPr/>
        </p:nvCxnSpPr>
        <p:spPr>
          <a:xfrm rot="5400000" flipH="1" flipV="1">
            <a:off x="4948477" y="3813323"/>
            <a:ext cx="436463" cy="3107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>
            <a:stCxn id="5" idx="7"/>
            <a:endCxn id="7" idx="2"/>
          </p:cNvCxnSpPr>
          <p:nvPr/>
        </p:nvCxnSpPr>
        <p:spPr>
          <a:xfrm rot="5400000" flipH="1" flipV="1">
            <a:off x="2380888" y="2638739"/>
            <a:ext cx="1159753" cy="1936621"/>
          </a:xfrm>
          <a:prstGeom prst="line">
            <a:avLst/>
          </a:prstGeom>
          <a:ln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>
            <a:stCxn id="9" idx="7"/>
            <a:endCxn id="11" idx="3"/>
          </p:cNvCxnSpPr>
          <p:nvPr/>
        </p:nvCxnSpPr>
        <p:spPr>
          <a:xfrm rot="5400000" flipH="1" flipV="1">
            <a:off x="5405319" y="2644286"/>
            <a:ext cx="1140811" cy="1944468"/>
          </a:xfrm>
          <a:prstGeom prst="line">
            <a:avLst/>
          </a:prstGeom>
          <a:ln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>
            <a:off x="5322079" y="3750463"/>
            <a:ext cx="535771" cy="1607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 flipV="1">
            <a:off x="5857850" y="3696886"/>
            <a:ext cx="375040" cy="2143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 rot="5400000" flipH="1" flipV="1">
            <a:off x="6045370" y="3455789"/>
            <a:ext cx="428617" cy="535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>
            <a:off x="6286467" y="3268269"/>
            <a:ext cx="482194" cy="1607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rot="16200000" flipH="1">
            <a:off x="6581141" y="3616520"/>
            <a:ext cx="482194" cy="1071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946723" y="4121205"/>
            <a:ext cx="41549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700" dirty="0"/>
              <a:t>А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47040" y="4121205"/>
            <a:ext cx="41549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700" dirty="0"/>
              <a:t>А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929075" y="2776969"/>
            <a:ext cx="41549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700" dirty="0"/>
              <a:t>В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42166" y="2776969"/>
            <a:ext cx="41549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700" dirty="0"/>
              <a:t>В</a:t>
            </a:r>
          </a:p>
        </p:txBody>
      </p:sp>
      <p:sp>
        <p:nvSpPr>
          <p:cNvPr id="24" name="Овал 23"/>
          <p:cNvSpPr/>
          <p:nvPr/>
        </p:nvSpPr>
        <p:spPr>
          <a:xfrm>
            <a:off x="3929075" y="4114871"/>
            <a:ext cx="53577" cy="535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25" name="TextBox 24"/>
          <p:cNvSpPr txBox="1"/>
          <p:nvPr/>
        </p:nvSpPr>
        <p:spPr>
          <a:xfrm>
            <a:off x="3929075" y="3891456"/>
            <a:ext cx="43473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C</a:t>
            </a:r>
            <a:endParaRPr lang="ru-RU" sz="2700" dirty="0"/>
          </a:p>
        </p:txBody>
      </p:sp>
      <p:sp>
        <p:nvSpPr>
          <p:cNvPr id="26" name="Овал 25"/>
          <p:cNvSpPr/>
          <p:nvPr/>
        </p:nvSpPr>
        <p:spPr>
          <a:xfrm>
            <a:off x="6948178" y="4112803"/>
            <a:ext cx="53577" cy="535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27" name="TextBox 26"/>
          <p:cNvSpPr txBox="1"/>
          <p:nvPr/>
        </p:nvSpPr>
        <p:spPr>
          <a:xfrm>
            <a:off x="6948178" y="3889388"/>
            <a:ext cx="43473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C</a:t>
            </a:r>
            <a:endParaRPr lang="ru-RU" sz="2700" dirty="0"/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 rot="16200000" flipV="1">
            <a:off x="6206102" y="3348635"/>
            <a:ext cx="857233" cy="696502"/>
          </a:xfrm>
          <a:prstGeom prst="line">
            <a:avLst/>
          </a:prstGeom>
          <a:ln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15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5E-6 0.21574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33333E-6 L 2.5E-6 0.21574 " pathEditMode="relative" rAng="0" ptsTypes="AA">
                                      <p:cBhvr>
                                        <p:cTn id="30" dur="4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3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35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Итеративно, но </a:t>
            </a:r>
            <a:r>
              <a:rPr lang="ru-RU" dirty="0" err="1" smtClean="0"/>
              <a:t>неинкрементально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4157" y="2491022"/>
            <a:ext cx="4924184" cy="291925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651066" y="5581525"/>
            <a:ext cx="8138315" cy="301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361" dirty="0">
                <a:hlinkClick r:id="rId3"/>
              </a:rPr>
              <a:t>http://jpattonassociates.com/dont_know_what_i_want/</a:t>
            </a:r>
            <a:r>
              <a:rPr lang="en-US" sz="1361" dirty="0"/>
              <a:t> </a:t>
            </a:r>
            <a:endParaRPr lang="ru-RU" sz="1361" dirty="0"/>
          </a:p>
        </p:txBody>
      </p:sp>
    </p:spTree>
    <p:extLst>
      <p:ext uri="{BB962C8B-B14F-4D97-AF65-F5344CB8AC3E}">
        <p14:creationId xmlns:p14="http://schemas.microsoft.com/office/powerpoint/2010/main" val="131767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Итеративно и </a:t>
            </a:r>
            <a:r>
              <a:rPr lang="ru-RU" dirty="0" err="1" smtClean="0"/>
              <a:t>инкрементально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7840" y="2530790"/>
            <a:ext cx="4888322" cy="289799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51066" y="5581525"/>
            <a:ext cx="8138315" cy="301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361" dirty="0">
                <a:hlinkClick r:id="rId3"/>
              </a:rPr>
              <a:t>http://jpattonassociates.com/dont_know_what_i_want/</a:t>
            </a:r>
            <a:r>
              <a:rPr lang="en-US" sz="1361" dirty="0"/>
              <a:t> </a:t>
            </a:r>
            <a:endParaRPr lang="ru-RU" sz="1361" dirty="0"/>
          </a:p>
        </p:txBody>
      </p:sp>
    </p:spTree>
    <p:extLst>
      <p:ext uri="{BB962C8B-B14F-4D97-AF65-F5344CB8AC3E}">
        <p14:creationId xmlns:p14="http://schemas.microsoft.com/office/powerpoint/2010/main" val="124321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2346582"/>
            <a:ext cx="8075240" cy="3962738"/>
          </a:xfrm>
        </p:spPr>
        <p:txBody>
          <a:bodyPr/>
          <a:lstStyle/>
          <a:p>
            <a:r>
              <a:rPr lang="ru-RU" dirty="0" smtClean="0"/>
              <a:t>Программисты</a:t>
            </a:r>
          </a:p>
          <a:p>
            <a:r>
              <a:rPr lang="ru-RU" dirty="0" smtClean="0"/>
              <a:t>Менеджеры (</a:t>
            </a:r>
            <a:r>
              <a:rPr lang="en-US" dirty="0" smtClean="0"/>
              <a:t>PM, RM, DM</a:t>
            </a:r>
            <a:r>
              <a:rPr lang="ru-RU" dirty="0" smtClean="0"/>
              <a:t>)</a:t>
            </a:r>
            <a:endParaRPr lang="en-US" dirty="0" smtClean="0"/>
          </a:p>
          <a:p>
            <a:r>
              <a:rPr lang="ru-RU" dirty="0" smtClean="0"/>
              <a:t>Системные администраторы</a:t>
            </a:r>
          </a:p>
          <a:p>
            <a:pPr lvl="1"/>
            <a:r>
              <a:rPr lang="en-US" dirty="0" smtClean="0"/>
              <a:t>Network</a:t>
            </a:r>
          </a:p>
          <a:p>
            <a:pPr lvl="1"/>
            <a:r>
              <a:rPr lang="en-US" dirty="0" smtClean="0"/>
              <a:t>Enterprise</a:t>
            </a:r>
          </a:p>
          <a:p>
            <a:pPr lvl="1"/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Operation</a:t>
            </a:r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DevOps (Development &amp; Operations)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SRE (Site reliability engineering)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Кто работает в </a:t>
            </a:r>
            <a:r>
              <a:rPr lang="en-US" dirty="0" smtClean="0"/>
              <a:t>IT?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dirty="0" smtClean="0">
                <a:solidFill>
                  <a:srgbClr val="FFFFFF"/>
                </a:solidFill>
              </a:rPr>
              <a:t>DevOps introduction 1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8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>
          <a:xfrm>
            <a:off x="323528" y="1268760"/>
            <a:ext cx="8698230" cy="822960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lnSpc>
                <a:spcPct val="95000"/>
              </a:lnSpc>
            </a:pPr>
            <a:r>
              <a:rPr lang="en-US" altLang="en-US" sz="3870" dirty="0">
                <a:solidFill>
                  <a:srgbClr val="333333"/>
                </a:solidFill>
                <a:latin typeface="Arial" charset="0"/>
              </a:rPr>
              <a:t>Waterfall vs Agile</a:t>
            </a:r>
          </a:p>
        </p:txBody>
      </p:sp>
      <p:pic>
        <p:nvPicPr>
          <p:cNvPr id="717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20888"/>
            <a:ext cx="7018020" cy="4111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76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2738" y="1124744"/>
            <a:ext cx="7418524" cy="494568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940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24145" y="1898977"/>
            <a:ext cx="8229600" cy="4525963"/>
          </a:xfrm>
        </p:spPr>
        <p:txBody>
          <a:bodyPr>
            <a:normAutofit/>
          </a:bodyPr>
          <a:lstStyle/>
          <a:p>
            <a:r>
              <a:rPr lang="ru-RU" sz="2800" dirty="0" smtClean="0"/>
              <a:t>Это методология из семейства </a:t>
            </a:r>
            <a:r>
              <a:rPr lang="en-US" sz="2800" dirty="0" smtClean="0"/>
              <a:t>Agile</a:t>
            </a:r>
          </a:p>
          <a:p>
            <a:r>
              <a:rPr lang="ru-RU" sz="2800" dirty="0" smtClean="0"/>
              <a:t>Основывается на разбиении проекта на спринты (итерации) длительностью от 1 недели до месяца</a:t>
            </a:r>
          </a:p>
          <a:p>
            <a:pPr>
              <a:buNone/>
            </a:pPr>
            <a:endParaRPr lang="ru-RU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00" y="3286124"/>
            <a:ext cx="6877050" cy="3143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182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196752"/>
            <a:ext cx="8061158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9677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2898" y="803534"/>
            <a:ext cx="7972452" cy="939784"/>
          </a:xfrm>
        </p:spPr>
        <p:txBody>
          <a:bodyPr/>
          <a:lstStyle/>
          <a:p>
            <a:pPr algn="l"/>
            <a:r>
              <a:rPr lang="ru-RU" dirty="0" smtClean="0"/>
              <a:t>Роли: 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85804" y="1772816"/>
            <a:ext cx="8229600" cy="150019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dirty="0" smtClean="0"/>
              <a:t>	В </a:t>
            </a:r>
            <a:r>
              <a:rPr lang="en-US" dirty="0" smtClean="0"/>
              <a:t>Scrum </a:t>
            </a:r>
            <a:r>
              <a:rPr lang="ru-RU" dirty="0" smtClean="0"/>
              <a:t>принято выделять три основные роли: владелец продукта, </a:t>
            </a:r>
            <a:r>
              <a:rPr lang="ru-RU" dirty="0" err="1" smtClean="0"/>
              <a:t>скрам</a:t>
            </a:r>
            <a:r>
              <a:rPr lang="ru-RU" dirty="0" err="1"/>
              <a:t>-</a:t>
            </a:r>
            <a:r>
              <a:rPr lang="ru-RU" dirty="0" err="1" smtClean="0"/>
              <a:t>мастер</a:t>
            </a:r>
            <a:r>
              <a:rPr lang="ru-RU" dirty="0" smtClean="0"/>
              <a:t> и команда.</a:t>
            </a:r>
          </a:p>
          <a:p>
            <a:pPr>
              <a:buNone/>
            </a:pP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3000372"/>
            <a:ext cx="8572560" cy="2566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4881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836712"/>
            <a:ext cx="8229600" cy="796908"/>
          </a:xfrm>
        </p:spPr>
        <p:txBody>
          <a:bodyPr>
            <a:normAutofit/>
          </a:bodyPr>
          <a:lstStyle/>
          <a:p>
            <a:pPr algn="l"/>
            <a:r>
              <a:rPr lang="ru-RU" sz="4000" dirty="0" smtClean="0"/>
              <a:t>Артефакты:</a:t>
            </a:r>
            <a:endParaRPr lang="ru-RU" sz="4000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395536" y="2132856"/>
            <a:ext cx="8229600" cy="4483137"/>
          </a:xfrm>
        </p:spPr>
        <p:txBody>
          <a:bodyPr>
            <a:noAutofit/>
          </a:bodyPr>
          <a:lstStyle/>
          <a:p>
            <a:r>
              <a:rPr lang="ru-RU" sz="2400" b="1" dirty="0" err="1" smtClean="0"/>
              <a:t>Беклог</a:t>
            </a:r>
            <a:r>
              <a:rPr lang="ru-RU" sz="2400" b="1" dirty="0" smtClean="0"/>
              <a:t> продукта (</a:t>
            </a:r>
            <a:r>
              <a:rPr lang="en-US" sz="2400" b="1" dirty="0" smtClean="0"/>
              <a:t>Product Backlog</a:t>
            </a:r>
            <a:r>
              <a:rPr lang="ru-RU" sz="2400" b="1" dirty="0" smtClean="0"/>
              <a:t>)</a:t>
            </a:r>
            <a:r>
              <a:rPr lang="en-US" sz="2400" dirty="0" smtClean="0"/>
              <a:t> –</a:t>
            </a:r>
            <a:r>
              <a:rPr lang="ru-RU" sz="2400" dirty="0" smtClean="0"/>
              <a:t> </a:t>
            </a:r>
            <a:r>
              <a:rPr lang="ru-RU" sz="2400" dirty="0" err="1" smtClean="0"/>
              <a:t>приоритезированный</a:t>
            </a:r>
            <a:r>
              <a:rPr lang="ru-RU" sz="2400" dirty="0" smtClean="0"/>
              <a:t> список требований с оценкой трудозатрат. Обычно состоит из </a:t>
            </a:r>
            <a:r>
              <a:rPr lang="ru-RU" sz="2400" dirty="0" err="1" smtClean="0"/>
              <a:t>бизнесс</a:t>
            </a:r>
            <a:r>
              <a:rPr lang="ru-RU" sz="2400" dirty="0" smtClean="0"/>
              <a:t> требований, которые приносят конкретную </a:t>
            </a:r>
            <a:r>
              <a:rPr lang="ru-RU" sz="2400" dirty="0" err="1" smtClean="0"/>
              <a:t>бизнесс</a:t>
            </a:r>
            <a:r>
              <a:rPr lang="ru-RU" sz="2400" dirty="0" smtClean="0"/>
              <a:t> ценность и называются элементами </a:t>
            </a:r>
            <a:r>
              <a:rPr lang="ru-RU" sz="2400" dirty="0" err="1" smtClean="0"/>
              <a:t>элементами</a:t>
            </a:r>
            <a:r>
              <a:rPr lang="ru-RU" sz="2400" dirty="0" smtClean="0"/>
              <a:t> </a:t>
            </a:r>
            <a:r>
              <a:rPr lang="ru-RU" sz="2400" dirty="0" err="1" smtClean="0"/>
              <a:t>беклога</a:t>
            </a:r>
            <a:endParaRPr lang="en-US" sz="2400" dirty="0" smtClean="0"/>
          </a:p>
          <a:p>
            <a:r>
              <a:rPr lang="ru-RU" sz="2400" b="1" dirty="0" err="1" smtClean="0"/>
              <a:t>Беклог</a:t>
            </a:r>
            <a:r>
              <a:rPr lang="ru-RU" sz="2400" b="1" dirty="0" smtClean="0"/>
              <a:t> спринта (</a:t>
            </a:r>
            <a:r>
              <a:rPr lang="en-US" sz="2400" b="1" dirty="0" smtClean="0"/>
              <a:t>Sprint Backlog</a:t>
            </a:r>
            <a:r>
              <a:rPr lang="ru-RU" sz="2400" b="1" dirty="0" smtClean="0"/>
              <a:t>)</a:t>
            </a:r>
            <a:r>
              <a:rPr lang="en-US" sz="2400" b="1" dirty="0" smtClean="0"/>
              <a:t> – </a:t>
            </a:r>
            <a:r>
              <a:rPr lang="ru-RU" sz="2400" dirty="0" smtClean="0"/>
              <a:t>часть </a:t>
            </a:r>
            <a:r>
              <a:rPr lang="ru-RU" sz="2400" dirty="0" err="1" smtClean="0"/>
              <a:t>беклога</a:t>
            </a:r>
            <a:r>
              <a:rPr lang="ru-RU" sz="2400" dirty="0" smtClean="0"/>
              <a:t> продукта, с самой высокой важностью и суммарной оценкой, не превышающей скорость команды, отобранная для спринта</a:t>
            </a:r>
          </a:p>
          <a:p>
            <a:r>
              <a:rPr lang="ru-RU" sz="2400" b="1" dirty="0" smtClean="0"/>
              <a:t>Инкремент продукта  – </a:t>
            </a:r>
            <a:r>
              <a:rPr lang="ru-RU" sz="2400" dirty="0" smtClean="0"/>
              <a:t>новая функциональность продукта,  созданная во время спринта </a:t>
            </a:r>
            <a:endParaRPr lang="ru-RU" sz="2400" b="1" dirty="0"/>
          </a:p>
          <a:p>
            <a:endParaRPr lang="en-US" sz="2400" b="1" dirty="0" smtClean="0"/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55794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Процессы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28596" y="2143116"/>
            <a:ext cx="8229600" cy="1828800"/>
          </a:xfrm>
        </p:spPr>
        <p:txBody>
          <a:bodyPr/>
          <a:lstStyle/>
          <a:p>
            <a:pPr>
              <a:buNone/>
            </a:pPr>
            <a:r>
              <a:rPr lang="ru-RU" dirty="0" smtClean="0"/>
              <a:t>	Большинство процессов в </a:t>
            </a:r>
            <a:r>
              <a:rPr lang="en-US" dirty="0" smtClean="0"/>
              <a:t>Scrum </a:t>
            </a:r>
            <a:r>
              <a:rPr lang="ru-RU" dirty="0" smtClean="0"/>
              <a:t>носят характер встреч, т.к. данная методология основана на качественных коммуникациях</a:t>
            </a:r>
          </a:p>
          <a:p>
            <a:pPr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211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Спринт складывает из: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914400" y="2000240"/>
            <a:ext cx="8229600" cy="4525963"/>
          </a:xfrm>
        </p:spPr>
        <p:txBody>
          <a:bodyPr/>
          <a:lstStyle/>
          <a:p>
            <a:r>
              <a:rPr lang="en-US" dirty="0" smtClean="0"/>
              <a:t>Planning Meeting</a:t>
            </a:r>
          </a:p>
          <a:p>
            <a:r>
              <a:rPr lang="en-US" dirty="0" smtClean="0"/>
              <a:t>Daily Scrum</a:t>
            </a:r>
          </a:p>
          <a:p>
            <a:r>
              <a:rPr lang="en-US" dirty="0" smtClean="0"/>
              <a:t>Demo Meeting</a:t>
            </a:r>
          </a:p>
          <a:p>
            <a:r>
              <a:rPr lang="en-US" dirty="0" smtClean="0"/>
              <a:t>Retrospective Meeting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397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5383" y="98072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Planning Meeting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en-US" dirty="0" smtClean="0"/>
              <a:t>(</a:t>
            </a:r>
            <a:r>
              <a:rPr lang="ru-RU" dirty="0" smtClean="0"/>
              <a:t>Планирование спринта)</a:t>
            </a:r>
            <a:r>
              <a:rPr lang="en-US" dirty="0" smtClean="0"/>
              <a:t/>
            </a:r>
            <a:br>
              <a:rPr lang="en-US" dirty="0" smtClean="0"/>
            </a:b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28596" y="2564904"/>
            <a:ext cx="8229600" cy="4525963"/>
          </a:xfrm>
        </p:spPr>
        <p:txBody>
          <a:bodyPr/>
          <a:lstStyle/>
          <a:p>
            <a:r>
              <a:rPr lang="ru-RU" dirty="0" smtClean="0"/>
              <a:t>Ограничен 3-8 часами</a:t>
            </a:r>
          </a:p>
          <a:p>
            <a:r>
              <a:rPr lang="ru-RU" dirty="0" smtClean="0"/>
              <a:t>Выбирается объем работ на спринт (</a:t>
            </a:r>
            <a:r>
              <a:rPr lang="en-US" dirty="0" smtClean="0"/>
              <a:t>Sprint Backlog</a:t>
            </a:r>
            <a:r>
              <a:rPr lang="ru-RU" dirty="0" smtClean="0"/>
              <a:t>)</a:t>
            </a:r>
          </a:p>
          <a:p>
            <a:r>
              <a:rPr lang="ru-RU" dirty="0" smtClean="0"/>
              <a:t>Определяется каким образом будет реализован этот объем работ</a:t>
            </a:r>
          </a:p>
          <a:p>
            <a:r>
              <a:rPr lang="ru-RU" dirty="0" smtClean="0"/>
              <a:t>Разбивается на подзадачи, для которых выставляется </a:t>
            </a:r>
            <a:r>
              <a:rPr lang="ru-RU" dirty="0" err="1" smtClean="0"/>
              <a:t>эстимация</a:t>
            </a:r>
            <a:r>
              <a:rPr lang="en-US" dirty="0" smtClean="0"/>
              <a:t> </a:t>
            </a:r>
            <a:r>
              <a:rPr lang="ru-RU" dirty="0" smtClean="0"/>
              <a:t>посредством </a:t>
            </a:r>
            <a:r>
              <a:rPr lang="en-US" dirty="0" smtClean="0"/>
              <a:t>Planning Poker</a:t>
            </a:r>
            <a:r>
              <a:rPr lang="ru-RU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72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34" y="620688"/>
            <a:ext cx="8229600" cy="1296974"/>
          </a:xfrm>
        </p:spPr>
        <p:txBody>
          <a:bodyPr>
            <a:normAutofit/>
          </a:bodyPr>
          <a:lstStyle/>
          <a:p>
            <a:r>
              <a:rPr lang="en-US" dirty="0" smtClean="0"/>
              <a:t>Daily Scrum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ru-RU" dirty="0" err="1" smtClean="0"/>
              <a:t>Скрам</a:t>
            </a:r>
            <a:r>
              <a:rPr lang="ru-RU" dirty="0" smtClean="0"/>
              <a:t> митинг, </a:t>
            </a:r>
            <a:r>
              <a:rPr lang="en-US" dirty="0" smtClean="0"/>
              <a:t>Stand Up)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500034" y="2000240"/>
            <a:ext cx="8501122" cy="4500594"/>
          </a:xfrm>
        </p:spPr>
        <p:txBody>
          <a:bodyPr>
            <a:normAutofit/>
          </a:bodyPr>
          <a:lstStyle/>
          <a:p>
            <a:r>
              <a:rPr lang="ru-RU" sz="2000" dirty="0" smtClean="0"/>
              <a:t>Проходит каждый день</a:t>
            </a:r>
          </a:p>
          <a:p>
            <a:r>
              <a:rPr lang="ru-RU" sz="2000" dirty="0" smtClean="0"/>
              <a:t>Начинается точно вовремя</a:t>
            </a:r>
          </a:p>
          <a:p>
            <a:r>
              <a:rPr lang="ru-RU" sz="2000" dirty="0" smtClean="0"/>
              <a:t>Ограничен от 15 минут до получаса</a:t>
            </a:r>
          </a:p>
          <a:p>
            <a:r>
              <a:rPr lang="ru-RU" sz="2000" dirty="0" smtClean="0"/>
              <a:t>Проводиться в одном и том же месте</a:t>
            </a:r>
          </a:p>
          <a:p>
            <a:pPr>
              <a:buNone/>
            </a:pPr>
            <a:endParaRPr lang="ru-RU" sz="2000" dirty="0" smtClean="0"/>
          </a:p>
          <a:p>
            <a:pPr>
              <a:buNone/>
            </a:pPr>
            <a:r>
              <a:rPr lang="ru-RU" sz="2400" dirty="0" smtClean="0"/>
              <a:t>Вопросы </a:t>
            </a:r>
            <a:r>
              <a:rPr lang="en-US" sz="2400" dirty="0" smtClean="0"/>
              <a:t>Daily Scrum:</a:t>
            </a:r>
          </a:p>
          <a:p>
            <a:pPr marL="822960" lvl="1" indent="-457200">
              <a:buFont typeface="+mj-lt"/>
              <a:buAutoNum type="arabicPeriod"/>
            </a:pPr>
            <a:r>
              <a:rPr lang="ru-RU" sz="2000" dirty="0" smtClean="0"/>
              <a:t>Что было сделано вчера?</a:t>
            </a:r>
          </a:p>
          <a:p>
            <a:pPr marL="822960" lvl="1" indent="-457200">
              <a:buFont typeface="+mj-lt"/>
              <a:buAutoNum type="arabicPeriod"/>
            </a:pPr>
            <a:r>
              <a:rPr lang="ru-RU" sz="2000" dirty="0" smtClean="0"/>
              <a:t>Какие проблемы были или есть?</a:t>
            </a:r>
          </a:p>
          <a:p>
            <a:pPr marL="822960" lvl="1" indent="-457200">
              <a:buFont typeface="+mj-lt"/>
              <a:buAutoNum type="arabicPeriod"/>
            </a:pPr>
            <a:r>
              <a:rPr lang="ru-RU" sz="2000" dirty="0" smtClean="0"/>
              <a:t>Что будет сделано сегодня? </a:t>
            </a:r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20327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457200">
              <a:defRPr/>
            </a:pPr>
            <a:r>
              <a:rPr lang="ru-RU" smtClean="0">
                <a:solidFill>
                  <a:srgbClr val="FFFFFF"/>
                </a:solidFill>
              </a:rPr>
              <a:t>Колонтитул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7" y="908720"/>
            <a:ext cx="7982297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3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7467600" cy="500042"/>
          </a:xfrm>
        </p:spPr>
        <p:txBody>
          <a:bodyPr>
            <a:normAutofit fontScale="90000"/>
          </a:bodyPr>
          <a:lstStyle/>
          <a:p>
            <a:r>
              <a:rPr lang="ru-RU" dirty="0" err="1" smtClean="0"/>
              <a:t>Скрам</a:t>
            </a:r>
            <a:r>
              <a:rPr lang="ru-RU" dirty="0" smtClean="0"/>
              <a:t> доска</a:t>
            </a:r>
            <a:endParaRPr lang="ru-RU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662" y="714356"/>
            <a:ext cx="7620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7155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Meeting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ru-RU" dirty="0" smtClean="0"/>
              <a:t>Обзор спринта, </a:t>
            </a:r>
            <a:r>
              <a:rPr lang="ru-RU" dirty="0" err="1" smtClean="0"/>
              <a:t>Демо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500002" y="2071678"/>
            <a:ext cx="8643998" cy="4268799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Ограничен 3-4-мя часами</a:t>
            </a:r>
          </a:p>
          <a:p>
            <a:r>
              <a:rPr lang="ru-RU" sz="2800" dirty="0" smtClean="0"/>
              <a:t>Происходит в конце итерации</a:t>
            </a:r>
          </a:p>
          <a:p>
            <a:r>
              <a:rPr lang="ru-RU" sz="2800" dirty="0" smtClean="0"/>
              <a:t>Демонстрируется инкремент функциональности продукта</a:t>
            </a:r>
          </a:p>
          <a:p>
            <a:r>
              <a:rPr lang="ru-RU" sz="2800" dirty="0" smtClean="0"/>
              <a:t>Привлекается максимальное количество зрителей</a:t>
            </a:r>
          </a:p>
          <a:p>
            <a:r>
              <a:rPr lang="ru-RU" sz="2800" dirty="0" smtClean="0"/>
              <a:t>Все члены команды участвуют в демонстрации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3658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1296974"/>
          </a:xfrm>
        </p:spPr>
        <p:txBody>
          <a:bodyPr>
            <a:normAutofit/>
          </a:bodyPr>
          <a:lstStyle/>
          <a:p>
            <a:r>
              <a:rPr lang="en-US" dirty="0" smtClean="0"/>
              <a:t>Retrospective Meeting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ru-RU" dirty="0" smtClean="0"/>
              <a:t>Ретроспектива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67544" y="2348880"/>
            <a:ext cx="8229600" cy="4340237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Ограничен 1-3-мя часами</a:t>
            </a:r>
          </a:p>
          <a:p>
            <a:r>
              <a:rPr lang="ru-RU" sz="2800" dirty="0" smtClean="0"/>
              <a:t>Все члены команды рассказывают свое отношение к ходу прошедшего спринта</a:t>
            </a:r>
          </a:p>
          <a:p>
            <a:r>
              <a:rPr lang="ru-RU" sz="2800" dirty="0" smtClean="0"/>
              <a:t>Что было сделано в прошедшем спринте?</a:t>
            </a:r>
          </a:p>
          <a:p>
            <a:r>
              <a:rPr lang="ru-RU" sz="2800" dirty="0" smtClean="0"/>
              <a:t>Что надо улучшить и не допускать в следующем?</a:t>
            </a:r>
          </a:p>
          <a:p>
            <a:r>
              <a:rPr lang="ru-RU" sz="2800" dirty="0" smtClean="0"/>
              <a:t>Выполняют улучшение процесса разработки</a:t>
            </a:r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83775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827087"/>
          </a:xfrm>
        </p:spPr>
        <p:txBody>
          <a:bodyPr/>
          <a:lstStyle/>
          <a:p>
            <a:r>
              <a:rPr lang="ru-RU" dirty="0" smtClean="0"/>
              <a:t>Экстремальное программирование	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57200" y="2204864"/>
            <a:ext cx="7829576" cy="4269088"/>
          </a:xfrm>
        </p:spPr>
        <p:txBody>
          <a:bodyPr>
            <a:normAutofit fontScale="85000" lnSpcReduction="20000"/>
          </a:bodyPr>
          <a:lstStyle/>
          <a:p>
            <a:pPr>
              <a:buFontTx/>
              <a:buChar char="-"/>
            </a:pPr>
            <a:r>
              <a:rPr lang="ru-RU" dirty="0" smtClean="0"/>
              <a:t>это набор приемов программирования, таких как:</a:t>
            </a:r>
          </a:p>
          <a:p>
            <a:pPr>
              <a:buFontTx/>
              <a:buChar char="-"/>
            </a:pPr>
            <a:endParaRPr lang="ru-RU" dirty="0" smtClean="0"/>
          </a:p>
          <a:p>
            <a:pPr lvl="5"/>
            <a:r>
              <a:rPr lang="ru-RU" sz="2400" dirty="0" smtClean="0">
                <a:solidFill>
                  <a:schemeClr val="tx1"/>
                </a:solidFill>
              </a:rPr>
              <a:t>Стандарт кодирования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endParaRPr lang="ru-RU" sz="2400" dirty="0" smtClean="0">
              <a:solidFill>
                <a:schemeClr val="tx1"/>
              </a:solidFill>
            </a:endParaRPr>
          </a:p>
          <a:p>
            <a:pPr lvl="5"/>
            <a:r>
              <a:rPr lang="ru-RU" sz="2400" dirty="0" smtClean="0">
                <a:solidFill>
                  <a:schemeClr val="tx1"/>
                </a:solidFill>
              </a:rPr>
              <a:t>Разработка через тестирование </a:t>
            </a:r>
            <a:r>
              <a:rPr lang="en-US" sz="2400" dirty="0" smtClean="0">
                <a:solidFill>
                  <a:schemeClr val="tx1"/>
                </a:solidFill>
              </a:rPr>
              <a:t>(TDD)</a:t>
            </a:r>
            <a:endParaRPr lang="ru-RU" sz="2400" dirty="0" smtClean="0">
              <a:solidFill>
                <a:schemeClr val="tx1"/>
              </a:solidFill>
            </a:endParaRPr>
          </a:p>
          <a:p>
            <a:pPr lvl="5"/>
            <a:r>
              <a:rPr lang="ru-RU" sz="2400" dirty="0" smtClean="0">
                <a:solidFill>
                  <a:schemeClr val="tx1"/>
                </a:solidFill>
              </a:rPr>
              <a:t>Коллективное владение кодом</a:t>
            </a:r>
            <a:endParaRPr lang="en-US" sz="2400" dirty="0" smtClean="0">
              <a:solidFill>
                <a:schemeClr val="tx1"/>
              </a:solidFill>
            </a:endParaRPr>
          </a:p>
          <a:p>
            <a:pPr lvl="5"/>
            <a:r>
              <a:rPr lang="ru-RU" sz="2400" dirty="0" smtClean="0">
                <a:solidFill>
                  <a:schemeClr val="tx1"/>
                </a:solidFill>
              </a:rPr>
              <a:t>Непрерывная интеграции</a:t>
            </a:r>
          </a:p>
          <a:p>
            <a:pPr lvl="5"/>
            <a:r>
              <a:rPr lang="ru-RU" sz="2400" dirty="0" smtClean="0">
                <a:solidFill>
                  <a:schemeClr val="tx1"/>
                </a:solidFill>
              </a:rPr>
              <a:t>Тестирование со стороны заказчика</a:t>
            </a:r>
          </a:p>
          <a:p>
            <a:pPr lvl="5"/>
            <a:r>
              <a:rPr lang="ru-RU" sz="2400" dirty="0" smtClean="0">
                <a:solidFill>
                  <a:schemeClr val="tx1"/>
                </a:solidFill>
              </a:rPr>
              <a:t>Парное программирование</a:t>
            </a:r>
          </a:p>
          <a:p>
            <a:pPr lvl="5"/>
            <a:r>
              <a:rPr lang="ru-RU" sz="2400" dirty="0" err="1" smtClean="0">
                <a:solidFill>
                  <a:schemeClr val="tx1"/>
                </a:solidFill>
              </a:rPr>
              <a:t>Рефакторинг</a:t>
            </a:r>
            <a:r>
              <a:rPr lang="ru-RU" sz="2400" dirty="0" smtClean="0">
                <a:solidFill>
                  <a:schemeClr val="tx1"/>
                </a:solidFill>
              </a:rPr>
              <a:t> кода</a:t>
            </a:r>
          </a:p>
          <a:p>
            <a:pPr lvl="5"/>
            <a:r>
              <a:rPr lang="en-US" sz="2400" dirty="0" smtClean="0">
                <a:solidFill>
                  <a:schemeClr val="tx1"/>
                </a:solidFill>
              </a:rPr>
              <a:t>Code Review</a:t>
            </a:r>
          </a:p>
          <a:p>
            <a:pPr lvl="5"/>
            <a:r>
              <a:rPr lang="en-US" sz="2400" dirty="0" smtClean="0">
                <a:solidFill>
                  <a:schemeClr val="tx1"/>
                </a:solidFill>
              </a:rPr>
              <a:t>Continuous integration</a:t>
            </a:r>
          </a:p>
          <a:p>
            <a:pPr lvl="5"/>
            <a:r>
              <a:rPr lang="ru-RU" sz="2400" dirty="0" smtClean="0">
                <a:solidFill>
                  <a:schemeClr val="tx1"/>
                </a:solidFill>
              </a:rPr>
              <a:t>Стабильный темп</a:t>
            </a:r>
          </a:p>
          <a:p>
            <a:pPr lvl="5"/>
            <a:r>
              <a:rPr lang="ru-RU" sz="2400" dirty="0" smtClean="0">
                <a:solidFill>
                  <a:schemeClr val="tx1"/>
                </a:solidFill>
              </a:rPr>
              <a:t>Частые небольшие релизы</a:t>
            </a:r>
            <a:endParaRPr lang="ru-RU" sz="2000" dirty="0" smtClean="0">
              <a:solidFill>
                <a:schemeClr val="tx1"/>
              </a:solidFill>
            </a:endParaRPr>
          </a:p>
          <a:p>
            <a:endParaRPr lang="en-US" dirty="0" smtClean="0"/>
          </a:p>
          <a:p>
            <a:endParaRPr lang="ru-RU" dirty="0" smtClean="0"/>
          </a:p>
          <a:p>
            <a:pPr>
              <a:buFontTx/>
              <a:buChar char="-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027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457200">
              <a:defRPr/>
            </a:pPr>
            <a:r>
              <a:rPr lang="ru-RU" smtClean="0">
                <a:solidFill>
                  <a:srgbClr val="FFFFFF"/>
                </a:solidFill>
              </a:rPr>
              <a:t>Колонтитул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" y="764704"/>
            <a:ext cx="9144000" cy="630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09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457200">
              <a:defRPr/>
            </a:pPr>
            <a:r>
              <a:rPr lang="ru-RU" smtClean="0">
                <a:solidFill>
                  <a:srgbClr val="FFFFFF"/>
                </a:solidFill>
              </a:rPr>
              <a:t>Колонтитул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836712"/>
            <a:ext cx="7639927" cy="585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63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457200">
              <a:defRPr/>
            </a:pPr>
            <a:r>
              <a:rPr lang="ru-RU" smtClean="0">
                <a:solidFill>
                  <a:srgbClr val="FFFFFF"/>
                </a:solidFill>
              </a:rPr>
              <a:t>Колонтитул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836712"/>
            <a:ext cx="7031115" cy="591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8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457200">
              <a:defRPr/>
            </a:pPr>
            <a:r>
              <a:rPr lang="ru-RU" smtClean="0">
                <a:solidFill>
                  <a:srgbClr val="FFFFFF"/>
                </a:solidFill>
              </a:rPr>
              <a:t>Колонтитул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704"/>
            <a:ext cx="9144000" cy="622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1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457200">
              <a:defRPr/>
            </a:pPr>
            <a:r>
              <a:rPr lang="ru-RU" smtClean="0">
                <a:solidFill>
                  <a:srgbClr val="FFFFFF"/>
                </a:solidFill>
              </a:rPr>
              <a:t>Колонтитул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827283"/>
            <a:ext cx="7844902" cy="603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3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457200">
              <a:defRPr/>
            </a:pPr>
            <a:r>
              <a:rPr lang="ru-RU" smtClean="0">
                <a:solidFill>
                  <a:srgbClr val="FFFFFF"/>
                </a:solidFill>
              </a:rPr>
              <a:t>Колонтитул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8" y="747921"/>
            <a:ext cx="9144000" cy="611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5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2346582"/>
            <a:ext cx="7931224" cy="3779581"/>
          </a:xfrm>
        </p:spPr>
        <p:txBody>
          <a:bodyPr/>
          <a:lstStyle/>
          <a:p>
            <a:r>
              <a:rPr lang="ru-RU" dirty="0" smtClean="0"/>
              <a:t>Несоблюдение сроков</a:t>
            </a:r>
          </a:p>
          <a:p>
            <a:r>
              <a:rPr lang="ru-RU" dirty="0" smtClean="0"/>
              <a:t>Перерасход бюджетов</a:t>
            </a:r>
          </a:p>
          <a:p>
            <a:r>
              <a:rPr lang="ru-RU" dirty="0" smtClean="0"/>
              <a:t>Разработка не того, что хочет заказчик.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Основные проблемы традиционных подходов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457200">
              <a:defRPr/>
            </a:pPr>
            <a:r>
              <a:rPr lang="ru-RU" smtClean="0">
                <a:solidFill>
                  <a:srgbClr val="FFFFFF"/>
                </a:solidFill>
              </a:rPr>
              <a:t>Колонтитул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51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457200">
              <a:defRPr/>
            </a:pPr>
            <a:r>
              <a:rPr lang="ru-RU" smtClean="0">
                <a:solidFill>
                  <a:srgbClr val="FFFFFF"/>
                </a:solidFill>
              </a:rPr>
              <a:t>Колонтитул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052736"/>
            <a:ext cx="7596336" cy="528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8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457200">
              <a:defRPr/>
            </a:pPr>
            <a:r>
              <a:rPr lang="ru-RU" smtClean="0">
                <a:solidFill>
                  <a:srgbClr val="FFFFFF"/>
                </a:solidFill>
              </a:rPr>
              <a:t>Колонтитул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124744"/>
            <a:ext cx="6937214" cy="547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6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457200">
              <a:defRPr/>
            </a:pPr>
            <a:r>
              <a:rPr lang="ru-RU" smtClean="0">
                <a:solidFill>
                  <a:srgbClr val="FFFFFF"/>
                </a:solidFill>
              </a:rPr>
              <a:t>Колонтитул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9381"/>
            <a:ext cx="9144000" cy="36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457200">
              <a:defRPr/>
            </a:pPr>
            <a:r>
              <a:rPr lang="ru-RU" smtClean="0">
                <a:solidFill>
                  <a:srgbClr val="FFFFFF"/>
                </a:solidFill>
              </a:rPr>
              <a:t>Колонтитул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556792"/>
            <a:ext cx="4131942" cy="453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61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457200">
              <a:defRPr/>
            </a:pPr>
            <a:r>
              <a:rPr lang="ru-RU" smtClean="0">
                <a:solidFill>
                  <a:srgbClr val="FFFFFF"/>
                </a:solidFill>
              </a:rPr>
              <a:t>Колонтитул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390"/>
            <a:ext cx="9144000" cy="525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5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457200">
              <a:defRPr/>
            </a:pPr>
            <a:r>
              <a:rPr lang="ru-RU" smtClean="0">
                <a:solidFill>
                  <a:srgbClr val="FFFFFF"/>
                </a:solidFill>
              </a:rPr>
              <a:t>Колонтитул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916832"/>
            <a:ext cx="5011737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457200">
              <a:defRPr/>
            </a:pPr>
            <a:r>
              <a:rPr lang="ru-RU" smtClean="0">
                <a:solidFill>
                  <a:srgbClr val="FFFFFF"/>
                </a:solidFill>
              </a:rPr>
              <a:t>Колонтитул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052736"/>
            <a:ext cx="7956376" cy="542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1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457200">
              <a:defRPr/>
            </a:pPr>
            <a:r>
              <a:rPr lang="ru-RU" smtClean="0">
                <a:solidFill>
                  <a:srgbClr val="FFFFFF"/>
                </a:solidFill>
              </a:rPr>
              <a:t>Колонтитул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2916"/>
            <a:ext cx="9144000" cy="499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5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457200">
              <a:defRPr/>
            </a:pPr>
            <a:r>
              <a:rPr lang="ru-RU" smtClean="0">
                <a:solidFill>
                  <a:srgbClr val="FFFFFF"/>
                </a:solidFill>
              </a:rPr>
              <a:t>Колонтитул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908720"/>
            <a:ext cx="6391359" cy="566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457200">
              <a:defRPr/>
            </a:pPr>
            <a:r>
              <a:rPr lang="ru-RU" smtClean="0">
                <a:solidFill>
                  <a:srgbClr val="FFFFFF"/>
                </a:solidFill>
              </a:rPr>
              <a:t>Колонтитул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08720"/>
            <a:ext cx="8711952" cy="578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0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158" y="1071546"/>
            <a:ext cx="8229600" cy="1143000"/>
          </a:xfrm>
        </p:spPr>
        <p:txBody>
          <a:bodyPr>
            <a:normAutofit/>
          </a:bodyPr>
          <a:lstStyle/>
          <a:p>
            <a:r>
              <a:rPr lang="ru-RU" dirty="0" smtClean="0"/>
              <a:t>Методология в программировании - 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28596" y="2357430"/>
            <a:ext cx="8229600" cy="4054485"/>
          </a:xfrm>
        </p:spPr>
        <p:txBody>
          <a:bodyPr/>
          <a:lstStyle/>
          <a:p>
            <a:pPr>
              <a:buNone/>
            </a:pPr>
            <a:r>
              <a:rPr lang="ru-RU" dirty="0" smtClean="0"/>
              <a:t> 	принципы, идеи, понятия, методы, способы и средства, которые определяют процесс разработки ПО начиная от написания документации до готового продукта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389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457200">
              <a:defRPr/>
            </a:pPr>
            <a:r>
              <a:rPr lang="ru-RU" smtClean="0">
                <a:solidFill>
                  <a:srgbClr val="FFFFFF"/>
                </a:solidFill>
              </a:rPr>
              <a:t>Колонтитул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14" y="1196752"/>
            <a:ext cx="5652517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91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457200">
              <a:defRPr/>
            </a:pPr>
            <a:r>
              <a:rPr lang="ru-RU" smtClean="0">
                <a:solidFill>
                  <a:srgbClr val="FFFFFF"/>
                </a:solidFill>
              </a:rPr>
              <a:t>Колонтитул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268760"/>
            <a:ext cx="6156176" cy="439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9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457200">
              <a:defRPr/>
            </a:pPr>
            <a:r>
              <a:rPr lang="ru-RU" smtClean="0">
                <a:solidFill>
                  <a:srgbClr val="FFFFFF"/>
                </a:solidFill>
              </a:rPr>
              <a:t>Колонтитул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124744"/>
            <a:ext cx="9144000" cy="549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74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457200">
              <a:defRPr/>
            </a:pPr>
            <a:r>
              <a:rPr lang="ru-RU" smtClean="0">
                <a:solidFill>
                  <a:srgbClr val="FFFFFF"/>
                </a:solidFill>
              </a:rPr>
              <a:t>Колонтитул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023146"/>
            <a:ext cx="7022351" cy="581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26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457200">
              <a:defRPr/>
            </a:pPr>
            <a:r>
              <a:rPr lang="ru-RU" smtClean="0">
                <a:solidFill>
                  <a:srgbClr val="FFFFFF"/>
                </a:solidFill>
              </a:rPr>
              <a:t>Колонтитул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340768"/>
            <a:ext cx="7812360" cy="485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1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457200">
              <a:defRPr/>
            </a:pPr>
            <a:r>
              <a:rPr lang="ru-RU" smtClean="0">
                <a:solidFill>
                  <a:srgbClr val="FFFFFF"/>
                </a:solidFill>
              </a:rPr>
              <a:t>Колонтитул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908720"/>
            <a:ext cx="5769665" cy="570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457200" y="2679700"/>
            <a:ext cx="8229600" cy="828675"/>
          </a:xfrm>
        </p:spPr>
        <p:txBody>
          <a:bodyPr/>
          <a:lstStyle/>
          <a:p>
            <a:r>
              <a:rPr lang="ru-RU" altLang="ru-RU" smtClean="0"/>
              <a:t>Спасибо за внимание</a:t>
            </a:r>
            <a:r>
              <a:rPr lang="en-US" altLang="ru-RU" smtClean="0"/>
              <a:t>!</a:t>
            </a:r>
          </a:p>
        </p:txBody>
      </p:sp>
      <p:sp>
        <p:nvSpPr>
          <p:cNvPr id="2253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3716338"/>
            <a:ext cx="8229600" cy="792162"/>
          </a:xfrm>
        </p:spPr>
        <p:txBody>
          <a:bodyPr/>
          <a:lstStyle/>
          <a:p>
            <a:r>
              <a:rPr lang="pl-PL" altLang="ru-RU" dirty="0" smtClean="0"/>
              <a:t>ps.ifmo.ru</a:t>
            </a:r>
            <a:endParaRPr lang="ru-RU" altLang="ru-RU" dirty="0" smtClean="0"/>
          </a:p>
          <a:p>
            <a:r>
              <a:rPr lang="pl-PL" altLang="ru-RU" dirty="0" smtClean="0"/>
              <a:t>info@ifmo.spb.ru</a:t>
            </a:r>
            <a:endParaRPr lang="pl-PL" altLang="ru-RU" dirty="0"/>
          </a:p>
        </p:txBody>
      </p:sp>
      <p:sp>
        <p:nvSpPr>
          <p:cNvPr id="22532" name="Subtitle 5"/>
          <p:cNvSpPr txBox="1">
            <a:spLocks/>
          </p:cNvSpPr>
          <p:nvPr/>
        </p:nvSpPr>
        <p:spPr bwMode="auto">
          <a:xfrm>
            <a:off x="1371600" y="6132513"/>
            <a:ext cx="640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defTabSz="457200">
              <a:spcBef>
                <a:spcPct val="20000"/>
              </a:spcBef>
              <a:buSzPct val="100000"/>
            </a:pPr>
            <a:r>
              <a:rPr lang="ru-RU" altLang="ru-RU" sz="1200" dirty="0" smtClean="0">
                <a:solidFill>
                  <a:srgbClr val="FFFFFF"/>
                </a:solidFill>
              </a:rPr>
              <a:t>Санкт-Петербург</a:t>
            </a:r>
            <a:r>
              <a:rPr lang="en-US" altLang="ru-RU" sz="1200" dirty="0" smtClean="0">
                <a:solidFill>
                  <a:srgbClr val="FFFFFF"/>
                </a:solidFill>
              </a:rPr>
              <a:t>, 201</a:t>
            </a:r>
            <a:r>
              <a:rPr lang="ru-RU" altLang="ru-RU" sz="1200" dirty="0" smtClean="0">
                <a:solidFill>
                  <a:srgbClr val="FFFFFF"/>
                </a:solidFill>
              </a:rPr>
              <a:t>7</a:t>
            </a:r>
            <a:endParaRPr lang="en-US" altLang="ru-RU" sz="12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38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Grp="1" noChangeArrowheads="1"/>
          </p:cNvSpPr>
          <p:nvPr>
            <p:ph type="title"/>
          </p:nvPr>
        </p:nvSpPr>
        <p:spPr>
          <a:xfrm>
            <a:off x="283607" y="1035628"/>
            <a:ext cx="8698230" cy="822960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lnSpc>
                <a:spcPct val="95000"/>
              </a:lnSpc>
            </a:pPr>
            <a:r>
              <a:rPr lang="en-US" altLang="en-US" sz="3870" dirty="0">
                <a:solidFill>
                  <a:srgbClr val="333333"/>
                </a:solidFill>
                <a:latin typeface="Arial" charset="0"/>
              </a:rPr>
              <a:t>Waterfall </a:t>
            </a:r>
            <a:r>
              <a:rPr lang="ru-RU" altLang="en-US" sz="3870" dirty="0" smtClean="0">
                <a:solidFill>
                  <a:srgbClr val="333333"/>
                </a:solidFill>
                <a:latin typeface="Arial" charset="0"/>
              </a:rPr>
              <a:t>Технология</a:t>
            </a:r>
            <a:endParaRPr lang="en-US" altLang="en-US" sz="3870" dirty="0">
              <a:solidFill>
                <a:srgbClr val="333333"/>
              </a:solidFill>
              <a:latin typeface="Arial" charset="0"/>
            </a:endParaRPr>
          </a:p>
        </p:txBody>
      </p:sp>
      <p:pic>
        <p:nvPicPr>
          <p:cNvPr id="512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04" y="2485309"/>
            <a:ext cx="4514850" cy="2610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Text Box 5"/>
          <p:cNvSpPr txBox="1">
            <a:spLocks noChangeArrowheads="1"/>
          </p:cNvSpPr>
          <p:nvPr/>
        </p:nvSpPr>
        <p:spPr bwMode="auto">
          <a:xfrm>
            <a:off x="4304466" y="2003105"/>
            <a:ext cx="4670584" cy="2000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95000"/>
              </a:lnSpc>
            </a:pPr>
            <a:r>
              <a:rPr lang="en-US" altLang="en-US" sz="1710" dirty="0">
                <a:solidFill>
                  <a:srgbClr val="333333"/>
                </a:solidFill>
                <a:latin typeface="Arial" charset="0"/>
              </a:rPr>
              <a:t>- </a:t>
            </a:r>
            <a:r>
              <a:rPr lang="ru-RU" altLang="en-US" sz="1710" dirty="0" smtClean="0">
                <a:solidFill>
                  <a:srgbClr val="333333"/>
                </a:solidFill>
                <a:latin typeface="Arial" charset="0"/>
              </a:rPr>
              <a:t>Известные требования</a:t>
            </a:r>
            <a:endParaRPr lang="en-US" altLang="en-US" sz="2160" dirty="0"/>
          </a:p>
          <a:p>
            <a:pPr eaLnBrk="1" hangingPunct="1">
              <a:lnSpc>
                <a:spcPct val="95000"/>
              </a:lnSpc>
            </a:pPr>
            <a:r>
              <a:rPr lang="en-US" altLang="en-US" sz="1710" dirty="0">
                <a:solidFill>
                  <a:srgbClr val="333333"/>
                </a:solidFill>
                <a:latin typeface="Arial" charset="0"/>
              </a:rPr>
              <a:t/>
            </a:r>
            <a:br>
              <a:rPr lang="en-US" altLang="en-US" sz="1710" dirty="0">
                <a:solidFill>
                  <a:srgbClr val="333333"/>
                </a:solidFill>
                <a:latin typeface="Arial" charset="0"/>
              </a:rPr>
            </a:br>
            <a:r>
              <a:rPr lang="en-US" altLang="en-US" sz="1710" dirty="0">
                <a:solidFill>
                  <a:srgbClr val="333333"/>
                </a:solidFill>
                <a:latin typeface="Arial" charset="0"/>
              </a:rPr>
              <a:t>- </a:t>
            </a:r>
            <a:r>
              <a:rPr lang="ru-RU" altLang="en-US" sz="1710" dirty="0" smtClean="0">
                <a:solidFill>
                  <a:srgbClr val="333333"/>
                </a:solidFill>
                <a:latin typeface="Arial" charset="0"/>
              </a:rPr>
              <a:t>Каждая стадия должна завершиться до начала следующей</a:t>
            </a:r>
            <a:endParaRPr lang="en-US" altLang="en-US" sz="2160" dirty="0"/>
          </a:p>
          <a:p>
            <a:pPr eaLnBrk="1" hangingPunct="1">
              <a:lnSpc>
                <a:spcPct val="95000"/>
              </a:lnSpc>
            </a:pPr>
            <a:r>
              <a:rPr lang="en-US" altLang="en-US" sz="1710" dirty="0">
                <a:solidFill>
                  <a:srgbClr val="333333"/>
                </a:solidFill>
                <a:latin typeface="Arial" charset="0"/>
              </a:rPr>
              <a:t/>
            </a:r>
            <a:br>
              <a:rPr lang="en-US" altLang="en-US" sz="1710" dirty="0">
                <a:solidFill>
                  <a:srgbClr val="333333"/>
                </a:solidFill>
                <a:latin typeface="Arial" charset="0"/>
              </a:rPr>
            </a:br>
            <a:r>
              <a:rPr lang="en-US" altLang="en-US" sz="1710" dirty="0">
                <a:solidFill>
                  <a:srgbClr val="333333"/>
                </a:solidFill>
                <a:latin typeface="Arial" charset="0"/>
              </a:rPr>
              <a:t>- </a:t>
            </a:r>
            <a:r>
              <a:rPr lang="ru-RU" altLang="en-US" sz="1710" dirty="0" smtClean="0">
                <a:solidFill>
                  <a:srgbClr val="333333"/>
                </a:solidFill>
                <a:latin typeface="Arial" charset="0"/>
              </a:rPr>
              <a:t>Документация </a:t>
            </a:r>
            <a:r>
              <a:rPr lang="mr-IN" altLang="en-US" sz="1710" dirty="0" smtClean="0">
                <a:solidFill>
                  <a:srgbClr val="333333"/>
                </a:solidFill>
                <a:latin typeface="Arial" charset="0"/>
              </a:rPr>
              <a:t>–</a:t>
            </a:r>
            <a:r>
              <a:rPr lang="ru-RU" altLang="en-US" sz="1710" dirty="0" smtClean="0">
                <a:solidFill>
                  <a:srgbClr val="333333"/>
                </a:solidFill>
                <a:latin typeface="Arial" charset="0"/>
              </a:rPr>
              <a:t> основа проектного менеджмента и коммуникаций</a:t>
            </a:r>
            <a:endParaRPr lang="en-US" altLang="en-US" sz="2160" dirty="0"/>
          </a:p>
          <a:p>
            <a:pPr eaLnBrk="1" hangingPunct="1">
              <a:lnSpc>
                <a:spcPct val="95000"/>
              </a:lnSpc>
            </a:pPr>
            <a:endParaRPr lang="en-US" altLang="en-US" sz="1710" dirty="0">
              <a:solidFill>
                <a:srgbClr val="333333"/>
              </a:solidFill>
              <a:latin typeface="Arial" charset="0"/>
            </a:endParaRPr>
          </a:p>
        </p:txBody>
      </p:sp>
      <p:sp>
        <p:nvSpPr>
          <p:cNvPr id="5125" name="Text Box 6"/>
          <p:cNvSpPr txBox="1">
            <a:spLocks noChangeArrowheads="1"/>
          </p:cNvSpPr>
          <p:nvPr/>
        </p:nvSpPr>
        <p:spPr bwMode="auto">
          <a:xfrm>
            <a:off x="588645" y="5722357"/>
            <a:ext cx="8088154" cy="55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95000"/>
              </a:lnSpc>
            </a:pPr>
            <a:r>
              <a:rPr lang="ru-RU" altLang="en-US" sz="1890" dirty="0" smtClean="0">
                <a:solidFill>
                  <a:srgbClr val="333333"/>
                </a:solidFill>
                <a:latin typeface="Arial" charset="0"/>
              </a:rPr>
              <a:t>Великолепный подход если задача полностью понятно и не особенно сложна.</a:t>
            </a:r>
            <a:endParaRPr lang="en-US" altLang="en-US" sz="1890" dirty="0">
              <a:solidFill>
                <a:srgbClr val="333333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25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457200">
              <a:defRPr/>
            </a:pPr>
            <a:r>
              <a:rPr lang="ru-RU" smtClean="0">
                <a:solidFill>
                  <a:srgbClr val="FFFFFF"/>
                </a:solidFill>
              </a:rPr>
              <a:t>Колонтитул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6260"/>
            <a:ext cx="9144000" cy="548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0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908720"/>
            <a:ext cx="8229600" cy="827087"/>
          </a:xfrm>
        </p:spPr>
        <p:txBody>
          <a:bodyPr/>
          <a:lstStyle/>
          <a:p>
            <a:r>
              <a:rPr lang="ru-RU" dirty="0" smtClean="0"/>
              <a:t>Не всегда и </a:t>
            </a:r>
            <a:r>
              <a:rPr lang="ru-RU" smtClean="0"/>
              <a:t>не везде</a:t>
            </a:r>
            <a:endParaRPr lang="ru-RU" dirty="0"/>
          </a:p>
        </p:txBody>
      </p:sp>
      <p:pic>
        <p:nvPicPr>
          <p:cNvPr id="1026" name="Picture 2" descr="http://ic.pics.livejournal.com/helena_garth/31766194/4005/4005_original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844824"/>
            <a:ext cx="6624736" cy="453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92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 noChangeArrowheads="1"/>
          </p:cNvSpPr>
          <p:nvPr>
            <p:ph type="title"/>
          </p:nvPr>
        </p:nvSpPr>
        <p:spPr>
          <a:xfrm>
            <a:off x="222885" y="836712"/>
            <a:ext cx="8698230" cy="822960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lnSpc>
                <a:spcPct val="95000"/>
              </a:lnSpc>
            </a:pPr>
            <a:r>
              <a:rPr lang="en-US" altLang="en-US" sz="3870">
                <a:solidFill>
                  <a:srgbClr val="333333"/>
                </a:solidFill>
                <a:latin typeface="Arial" charset="0"/>
              </a:rPr>
              <a:t>Agile Approach</a:t>
            </a:r>
          </a:p>
        </p:txBody>
      </p:sp>
      <p:pic>
        <p:nvPicPr>
          <p:cNvPr id="614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428" y="1772816"/>
            <a:ext cx="6865144" cy="479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047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Cover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6D24B310-1CB1-5743-B821-B3A4D37F039C}" vid="{245D5D93-FD83-334A-B739-29B1FCF357AE}"/>
    </a:ext>
  </a:extLst>
</a:theme>
</file>

<file path=ppt/theme/theme2.xml><?xml version="1.0" encoding="utf-8"?>
<a:theme xmlns:a="http://schemas.openxmlformats.org/drawingml/2006/main" name="2_Cover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6D24B310-1CB1-5743-B821-B3A4D37F039C}" vid="{9B1AC00F-39BD-1043-BEA9-0989AF81D4C7}"/>
    </a:ext>
  </a:extLst>
</a:theme>
</file>

<file path=ppt/theme/theme3.xml><?xml version="1.0" encoding="utf-8"?>
<a:theme xmlns:a="http://schemas.openxmlformats.org/drawingml/2006/main" name="3_Cover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6D24B310-1CB1-5743-B821-B3A4D37F039C}" vid="{2E1F8E8F-BF8F-C048-8DE0-E2FEC8A5F537}"/>
    </a:ext>
  </a:extLst>
</a:theme>
</file>

<file path=ppt/theme/theme4.xml><?xml version="1.0" encoding="utf-8"?>
<a:theme xmlns:a="http://schemas.openxmlformats.org/drawingml/2006/main" name="4_Cover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6D24B310-1CB1-5743-B821-B3A4D37F039C}" vid="{32FBC3BE-7A42-9D45-B25E-7FD0B7CA7419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kafedra_PS</Template>
  <TotalTime>72</TotalTime>
  <Words>653</Words>
  <Application>Microsoft Macintosh PowerPoint</Application>
  <PresentationFormat>On-screen Show (4:3)</PresentationFormat>
  <Paragraphs>164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Calibri</vt:lpstr>
      <vt:lpstr>Mangal</vt:lpstr>
      <vt:lpstr>Times New Roman</vt:lpstr>
      <vt:lpstr>Verdana</vt:lpstr>
      <vt:lpstr>Arial</vt:lpstr>
      <vt:lpstr>1_Cover</vt:lpstr>
      <vt:lpstr>2_Cover</vt:lpstr>
      <vt:lpstr>3_Cover</vt:lpstr>
      <vt:lpstr>4_Cover</vt:lpstr>
      <vt:lpstr>PowerPoint Presentation</vt:lpstr>
      <vt:lpstr>Кто работает в IT?</vt:lpstr>
      <vt:lpstr>PowerPoint Presentation</vt:lpstr>
      <vt:lpstr>Основные проблемы традиционных подходов</vt:lpstr>
      <vt:lpstr>Методология в программировании - </vt:lpstr>
      <vt:lpstr>Waterfall Технология</vt:lpstr>
      <vt:lpstr>PowerPoint Presentation</vt:lpstr>
      <vt:lpstr>Не всегда и не везде</vt:lpstr>
      <vt:lpstr>Agile Approach</vt:lpstr>
      <vt:lpstr>Agile</vt:lpstr>
      <vt:lpstr>Agile – семейство гибких методологий разработки</vt:lpstr>
      <vt:lpstr>Agile-манифест разработки программного обеспечения</vt:lpstr>
      <vt:lpstr>Принципы Agile</vt:lpstr>
      <vt:lpstr>Принципы Agile</vt:lpstr>
      <vt:lpstr>Что такое Agile</vt:lpstr>
      <vt:lpstr>Итеративность</vt:lpstr>
      <vt:lpstr>Высокая турбулентность</vt:lpstr>
      <vt:lpstr>Итеративно, но неинкрементально</vt:lpstr>
      <vt:lpstr>Итеративно и инкрементально</vt:lpstr>
      <vt:lpstr>Waterfall vs Agile</vt:lpstr>
      <vt:lpstr>PowerPoint Presentation</vt:lpstr>
      <vt:lpstr>Scrum</vt:lpstr>
      <vt:lpstr>PowerPoint Presentation</vt:lpstr>
      <vt:lpstr>Роли: </vt:lpstr>
      <vt:lpstr>Артефакты:</vt:lpstr>
      <vt:lpstr>Процессы</vt:lpstr>
      <vt:lpstr>Спринт складывает из:</vt:lpstr>
      <vt:lpstr>Planning Meeting  (Планирование спринта) </vt:lpstr>
      <vt:lpstr>Daily Scrum (Скрам митинг, Stand Up)</vt:lpstr>
      <vt:lpstr>Скрам доска</vt:lpstr>
      <vt:lpstr>Demo Meeting  (Обзор спринта, Демо)</vt:lpstr>
      <vt:lpstr>Retrospective Meeting  (Ретроспектива)</vt:lpstr>
      <vt:lpstr>Экстремальное программирование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Спасибо за внимание!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Miroslav Andrushchenko</dc:creator>
  <cp:lastModifiedBy>Miroslav Andrushchenko</cp:lastModifiedBy>
  <cp:revision>8</cp:revision>
  <dcterms:created xsi:type="dcterms:W3CDTF">2017-09-07T08:58:04Z</dcterms:created>
  <dcterms:modified xsi:type="dcterms:W3CDTF">2017-09-07T10:30:35Z</dcterms:modified>
</cp:coreProperties>
</file>